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7E8B"/>
    <a:srgbClr val="0B3954"/>
    <a:srgbClr val="BFD7EA"/>
    <a:srgbClr val="D3E3F1"/>
    <a:srgbClr val="F9FBFD"/>
    <a:srgbClr val="E7FBFD"/>
    <a:srgbClr val="D4F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328" d="100"/>
          <a:sy n="328" d="100"/>
        </p:scale>
        <p:origin x="234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6.svg"/><Relationship Id="rId7" Type="http://schemas.openxmlformats.org/officeDocument/2006/relationships/image" Target="../media/image8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2.svg"/><Relationship Id="rId4" Type="http://schemas.openxmlformats.org/officeDocument/2006/relationships/image" Target="../media/image1.png"/><Relationship Id="rId9" Type="http://schemas.openxmlformats.org/officeDocument/2006/relationships/image" Target="../media/image4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1">
            <a:extLst>
              <a:ext uri="{FF2B5EF4-FFF2-40B4-BE49-F238E27FC236}">
                <a16:creationId xmlns:a16="http://schemas.microsoft.com/office/drawing/2014/main" id="{4D3DBDF2-7A48-D503-F0EA-E2FF13C21DED}"/>
              </a:ext>
            </a:extLst>
          </p:cNvPr>
          <p:cNvSpPr txBox="1">
            <a:spLocks/>
          </p:cNvSpPr>
          <p:nvPr userDrawn="1"/>
        </p:nvSpPr>
        <p:spPr>
          <a:xfrm>
            <a:off x="1524000" y="3133017"/>
            <a:ext cx="9144000" cy="281125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6000" dirty="0">
                <a:effectLst>
                  <a:glow>
                    <a:srgbClr val="55D1D7"/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Title</a:t>
            </a:r>
            <a:br>
              <a:rPr lang="en-GB" sz="6000" dirty="0">
                <a:effectLst>
                  <a:glow>
                    <a:srgbClr val="55D1D7"/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b="1" i="0" u="none" strike="noStrike" baseline="0" dirty="0">
                <a:solidFill>
                  <a:srgbClr val="087E8B"/>
                </a:solidFill>
                <a:latin typeface="Calibri (Titoli)"/>
              </a:rPr>
              <a:t>Subtitle</a:t>
            </a:r>
            <a:br>
              <a:rPr lang="en-GB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 </a:t>
            </a:r>
            <a:r>
              <a:rPr lang="en-GB" sz="4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endParaRPr lang="en-GB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000" dirty="0">
                <a:effectLst>
                  <a:glow>
                    <a:srgbClr val="55D1D7"/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City - Country</a:t>
            </a:r>
            <a:b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2000" dirty="0">
                <a:effectLst>
                  <a:glow>
                    <a:srgbClr val="55D1D7"/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dd/mm/</a:t>
            </a:r>
            <a:r>
              <a:rPr lang="en-GB" sz="2000" dirty="0" err="1">
                <a:effectLst>
                  <a:glow>
                    <a:srgbClr val="55D1D7"/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yyyy</a:t>
            </a:r>
            <a:br>
              <a:rPr lang="en-GB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4000" dirty="0">
              <a:latin typeface="Calibri (Titoli)"/>
            </a:endParaRPr>
          </a:p>
        </p:txBody>
      </p:sp>
      <p:pic>
        <p:nvPicPr>
          <p:cNvPr id="9" name="Elemento grafico 8">
            <a:extLst>
              <a:ext uri="{FF2B5EF4-FFF2-40B4-BE49-F238E27FC236}">
                <a16:creationId xmlns:a16="http://schemas.microsoft.com/office/drawing/2014/main" id="{05DC9241-B69D-F307-663A-A93646CB67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92655" y="560182"/>
            <a:ext cx="4006690" cy="1513393"/>
          </a:xfrm>
          <a:prstGeom prst="rect">
            <a:avLst/>
          </a:prstGeom>
        </p:spPr>
      </p:pic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1D00D0D5-C2B5-AA2B-C4B4-4331180BE577}"/>
              </a:ext>
            </a:extLst>
          </p:cNvPr>
          <p:cNvSpPr txBox="1"/>
          <p:nvPr userDrawn="1"/>
        </p:nvSpPr>
        <p:spPr>
          <a:xfrm>
            <a:off x="1073426" y="6470575"/>
            <a:ext cx="100451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effectLst/>
                <a:latin typeface="Calibri" panose="020F0502020204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This project has received funding from the European Union’s Horizon Europe research and innovation programme under GA No 101138414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7BC0F602-C943-533F-380A-599545EE935B}"/>
              </a:ext>
            </a:extLst>
          </p:cNvPr>
          <p:cNvSpPr txBox="1">
            <a:spLocks/>
          </p:cNvSpPr>
          <p:nvPr userDrawn="1"/>
        </p:nvSpPr>
        <p:spPr>
          <a:xfrm>
            <a:off x="1524000" y="2214956"/>
            <a:ext cx="9144000" cy="76313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b="1" dirty="0">
                <a:solidFill>
                  <a:srgbClr val="087E8B"/>
                </a:solidFill>
                <a:latin typeface="Calibri (Titoli)"/>
              </a:rPr>
              <a:t>MULTIDIMENSIONAL INTEGRATED QUANTITATIVE APPROACH TO ASSESS SAFETY AND SUSTAINABILITY OF NANOMATERIALS IN REAL CASE LIFE CYCLE SCENARIOS USING NANOSPECIFIC IMPACT CATEGORIES </a:t>
            </a:r>
            <a:endParaRPr lang="it-IT" dirty="0">
              <a:solidFill>
                <a:srgbClr val="087E8B"/>
              </a:solidFill>
              <a:latin typeface="Calibri (Titoli)"/>
            </a:endParaRPr>
          </a:p>
        </p:txBody>
      </p:sp>
      <p:pic>
        <p:nvPicPr>
          <p:cNvPr id="4" name="Elemento grafico 3">
            <a:extLst>
              <a:ext uri="{FF2B5EF4-FFF2-40B4-BE49-F238E27FC236}">
                <a16:creationId xmlns:a16="http://schemas.microsoft.com/office/drawing/2014/main" id="{3C57E8CF-3F8C-5ADB-D6D4-07714698715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8600" y="299052"/>
            <a:ext cx="1590894" cy="33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636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Elemento grafico 9">
            <a:extLst>
              <a:ext uri="{FF2B5EF4-FFF2-40B4-BE49-F238E27FC236}">
                <a16:creationId xmlns:a16="http://schemas.microsoft.com/office/drawing/2014/main" id="{7DDE9249-BB5D-352D-7A63-4AEC6054DE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91677" y="6577912"/>
            <a:ext cx="620202" cy="154922"/>
          </a:xfrm>
          <a:prstGeom prst="rect">
            <a:avLst/>
          </a:prstGeom>
        </p:spPr>
      </p:pic>
      <p:sp>
        <p:nvSpPr>
          <p:cNvPr id="11" name="CuadroTexto 2">
            <a:extLst>
              <a:ext uri="{FF2B5EF4-FFF2-40B4-BE49-F238E27FC236}">
                <a16:creationId xmlns:a16="http://schemas.microsoft.com/office/drawing/2014/main" id="{21C17E6B-B980-6D2A-24CD-C0395F8041B4}"/>
              </a:ext>
            </a:extLst>
          </p:cNvPr>
          <p:cNvSpPr txBox="1"/>
          <p:nvPr userDrawn="1"/>
        </p:nvSpPr>
        <p:spPr>
          <a:xfrm>
            <a:off x="8480280" y="6532262"/>
            <a:ext cx="262393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" sz="1000" dirty="0"/>
              <a:t>INTEGRANO project – GA No: 101138414</a:t>
            </a:r>
          </a:p>
        </p:txBody>
      </p:sp>
      <p:pic>
        <p:nvPicPr>
          <p:cNvPr id="14" name="Elemento grafico 13">
            <a:extLst>
              <a:ext uri="{FF2B5EF4-FFF2-40B4-BE49-F238E27FC236}">
                <a16:creationId xmlns:a16="http://schemas.microsoft.com/office/drawing/2014/main" id="{75D68033-F01D-92BD-0C98-11E4D8610D8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8600" y="141765"/>
            <a:ext cx="1443011" cy="545049"/>
          </a:xfrm>
          <a:prstGeom prst="rect">
            <a:avLst/>
          </a:prstGeom>
        </p:spPr>
      </p:pic>
      <p:cxnSp>
        <p:nvCxnSpPr>
          <p:cNvPr id="2" name="Connettore diritto 1">
            <a:extLst>
              <a:ext uri="{FF2B5EF4-FFF2-40B4-BE49-F238E27FC236}">
                <a16:creationId xmlns:a16="http://schemas.microsoft.com/office/drawing/2014/main" id="{F2561C66-B316-313E-0EF4-42A07B8F8282}"/>
              </a:ext>
            </a:extLst>
          </p:cNvPr>
          <p:cNvCxnSpPr/>
          <p:nvPr userDrawn="1"/>
        </p:nvCxnSpPr>
        <p:spPr>
          <a:xfrm>
            <a:off x="365760" y="6333622"/>
            <a:ext cx="11426024" cy="0"/>
          </a:xfrm>
          <a:prstGeom prst="line">
            <a:avLst/>
          </a:prstGeom>
          <a:ln w="12700">
            <a:solidFill>
              <a:srgbClr val="087E8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ttangolo 2">
            <a:extLst>
              <a:ext uri="{FF2B5EF4-FFF2-40B4-BE49-F238E27FC236}">
                <a16:creationId xmlns:a16="http://schemas.microsoft.com/office/drawing/2014/main" id="{88F3D40C-8E64-9FEB-DF83-E362245E4319}"/>
              </a:ext>
            </a:extLst>
          </p:cNvPr>
          <p:cNvSpPr/>
          <p:nvPr userDrawn="1"/>
        </p:nvSpPr>
        <p:spPr>
          <a:xfrm>
            <a:off x="8717280" y="107393"/>
            <a:ext cx="3474720" cy="445272"/>
          </a:xfrm>
          <a:prstGeom prst="rect">
            <a:avLst/>
          </a:prstGeom>
          <a:solidFill>
            <a:srgbClr val="087E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Elemento grafico 3">
            <a:extLst>
              <a:ext uri="{FF2B5EF4-FFF2-40B4-BE49-F238E27FC236}">
                <a16:creationId xmlns:a16="http://schemas.microsoft.com/office/drawing/2014/main" id="{8E795C74-8F20-1DD1-C2B9-6CD64A18A1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0800000">
            <a:off x="8494643" y="107392"/>
            <a:ext cx="445273" cy="445273"/>
          </a:xfrm>
          <a:prstGeom prst="rect">
            <a:avLst/>
          </a:prstGeom>
        </p:spPr>
      </p:pic>
      <p:sp>
        <p:nvSpPr>
          <p:cNvPr id="5" name="CuadroTexto 2">
            <a:extLst>
              <a:ext uri="{FF2B5EF4-FFF2-40B4-BE49-F238E27FC236}">
                <a16:creationId xmlns:a16="http://schemas.microsoft.com/office/drawing/2014/main" id="{019C8D0D-27D2-2FF2-20AE-91F44F19C586}"/>
              </a:ext>
            </a:extLst>
          </p:cNvPr>
          <p:cNvSpPr txBox="1"/>
          <p:nvPr userDrawn="1"/>
        </p:nvSpPr>
        <p:spPr>
          <a:xfrm>
            <a:off x="4544383" y="6533421"/>
            <a:ext cx="262393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000" b="1" dirty="0">
                <a:solidFill>
                  <a:srgbClr val="087E8B"/>
                </a:solidFill>
              </a:rPr>
              <a:t>Event dd/mm/yyyy - City</a:t>
            </a:r>
          </a:p>
        </p:txBody>
      </p:sp>
      <p:pic>
        <p:nvPicPr>
          <p:cNvPr id="7" name="Elemento grafico 6">
            <a:extLst>
              <a:ext uri="{FF2B5EF4-FFF2-40B4-BE49-F238E27FC236}">
                <a16:creationId xmlns:a16="http://schemas.microsoft.com/office/drawing/2014/main" id="{4780D134-1455-5BFE-63E0-A025BF3B02F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88600" y="6408249"/>
            <a:ext cx="1590894" cy="33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083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1775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9798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201B4FA5-7ED0-93F7-BFF6-044146F601EF}"/>
              </a:ext>
            </a:extLst>
          </p:cNvPr>
          <p:cNvSpPr txBox="1"/>
          <p:nvPr/>
        </p:nvSpPr>
        <p:spPr>
          <a:xfrm>
            <a:off x="106017" y="2655415"/>
            <a:ext cx="11807687" cy="1477328"/>
          </a:xfrm>
          <a:prstGeom prst="rect">
            <a:avLst/>
          </a:prstGeom>
          <a:gradFill>
            <a:gsLst>
              <a:gs pos="0">
                <a:srgbClr val="4472C4">
                  <a:lumMod val="5000"/>
                  <a:lumOff val="95000"/>
                  <a:alpha val="12000"/>
                </a:srgbClr>
              </a:gs>
              <a:gs pos="29000">
                <a:sysClr val="window" lastClr="FFFFFF"/>
              </a:gs>
              <a:gs pos="91000">
                <a:sysClr val="window" lastClr="FFFFFF">
                  <a:alpha val="44000"/>
                </a:sysClr>
              </a:gs>
              <a:gs pos="73000">
                <a:sysClr val="window" lastClr="FFFFFF">
                  <a:alpha val="98000"/>
                </a:sysClr>
              </a:gs>
            </a:gsLst>
            <a:lin ang="0" scaled="1"/>
          </a:gradFill>
        </p:spPr>
        <p:txBody>
          <a:bodyPr wrap="square" rtlCol="0">
            <a:spAutoFit/>
          </a:bodyPr>
          <a:lstStyle/>
          <a:p>
            <a:pPr marL="179388" defTabSz="808038">
              <a:tabLst>
                <a:tab pos="538163" algn="l"/>
              </a:tabLst>
            </a:pPr>
            <a:r>
              <a:rPr lang="en-US" dirty="0"/>
              <a:t>Insert text</a:t>
            </a:r>
          </a:p>
          <a:p>
            <a:pPr marL="179388" defTabSz="808038">
              <a:tabLst>
                <a:tab pos="538163" algn="l"/>
              </a:tabLst>
            </a:pPr>
            <a:r>
              <a:rPr lang="en-US" dirty="0"/>
              <a:t>Insert text</a:t>
            </a:r>
            <a:endParaRPr lang="it-IT" dirty="0"/>
          </a:p>
          <a:p>
            <a:pPr marL="179388" defTabSz="808038">
              <a:tabLst>
                <a:tab pos="538163" algn="l"/>
              </a:tabLst>
            </a:pPr>
            <a:r>
              <a:rPr lang="en-US" dirty="0"/>
              <a:t>Insert text</a:t>
            </a:r>
          </a:p>
          <a:p>
            <a:pPr marL="179388" defTabSz="808038">
              <a:tabLst>
                <a:tab pos="538163" algn="l"/>
              </a:tabLst>
            </a:pPr>
            <a:r>
              <a:rPr lang="en-US" dirty="0"/>
              <a:t>Insert text</a:t>
            </a:r>
            <a:endParaRPr lang="it-IT" dirty="0"/>
          </a:p>
          <a:p>
            <a:pPr marL="179388" defTabSz="808038">
              <a:tabLst>
                <a:tab pos="538163" algn="l"/>
              </a:tabLst>
            </a:pPr>
            <a:r>
              <a:rPr lang="en-US" dirty="0"/>
              <a:t>Insert text</a:t>
            </a:r>
            <a:endParaRPr lang="it-IT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F0A4428-76A3-A5D4-D5E6-347C5613B127}"/>
              </a:ext>
            </a:extLst>
          </p:cNvPr>
          <p:cNvSpPr txBox="1"/>
          <p:nvPr/>
        </p:nvSpPr>
        <p:spPr>
          <a:xfrm>
            <a:off x="257092" y="745841"/>
            <a:ext cx="94186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087E8B"/>
                </a:solidFill>
                <a:effectLst>
                  <a:glow>
                    <a:srgbClr val="55D1D7"/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Title</a:t>
            </a:r>
            <a:br>
              <a:rPr lang="en-GB" sz="4000" dirty="0">
                <a:solidFill>
                  <a:srgbClr val="087E8B"/>
                </a:solidFill>
                <a:effectLst>
                  <a:glow>
                    <a:srgbClr val="55D1D7"/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 i="0" u="none" strike="noStrike" baseline="0" dirty="0">
                <a:solidFill>
                  <a:srgbClr val="0B3954"/>
                </a:solidFill>
                <a:latin typeface="Calibri (Titoli)"/>
              </a:rPr>
              <a:t>Subtitle</a:t>
            </a:r>
            <a:endParaRPr lang="en-US" sz="2400" b="0" i="0" u="none" strike="noStrike" baseline="0" dirty="0">
              <a:solidFill>
                <a:srgbClr val="0B3954"/>
              </a:solidFill>
              <a:latin typeface="Calibri (Titoli)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3DFACD2-67C1-B262-7358-3DCC0BC58830}"/>
              </a:ext>
            </a:extLst>
          </p:cNvPr>
          <p:cNvSpPr txBox="1"/>
          <p:nvPr/>
        </p:nvSpPr>
        <p:spPr>
          <a:xfrm>
            <a:off x="257091" y="2231519"/>
            <a:ext cx="9418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0" u="none" strike="noStrike" baseline="0" dirty="0">
                <a:solidFill>
                  <a:srgbClr val="087E8B"/>
                </a:solidFill>
                <a:latin typeface="Calibri (Titoli)"/>
              </a:rPr>
              <a:t>Title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789A901-CDE5-ACC2-F34A-2114B1F0DDE2}"/>
              </a:ext>
            </a:extLst>
          </p:cNvPr>
          <p:cNvSpPr txBox="1"/>
          <p:nvPr/>
        </p:nvSpPr>
        <p:spPr>
          <a:xfrm>
            <a:off x="9167853" y="-16562"/>
            <a:ext cx="2767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600" dirty="0">
                <a:solidFill>
                  <a:schemeClr val="bg1"/>
                </a:solidFill>
                <a:effectLst>
                  <a:glow>
                    <a:srgbClr val="55D1D7"/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Partner name</a:t>
            </a:r>
            <a:endParaRPr lang="it-IT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927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FF0A4428-76A3-A5D4-D5E6-347C5613B127}"/>
              </a:ext>
            </a:extLst>
          </p:cNvPr>
          <p:cNvSpPr txBox="1"/>
          <p:nvPr/>
        </p:nvSpPr>
        <p:spPr>
          <a:xfrm>
            <a:off x="257092" y="745841"/>
            <a:ext cx="94186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087E8B"/>
                </a:solidFill>
                <a:effectLst>
                  <a:glow>
                    <a:srgbClr val="55D1D7"/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Title</a:t>
            </a:r>
            <a:endParaRPr lang="en-US" sz="2400" b="0" i="0" u="none" strike="noStrike" baseline="0" dirty="0">
              <a:solidFill>
                <a:srgbClr val="0B3954"/>
              </a:solidFill>
              <a:latin typeface="Calibri (Titoli)"/>
            </a:endParaRPr>
          </a:p>
        </p:txBody>
      </p:sp>
      <p:graphicFrame>
        <p:nvGraphicFramePr>
          <p:cNvPr id="8" name="Table 15">
            <a:extLst>
              <a:ext uri="{FF2B5EF4-FFF2-40B4-BE49-F238E27FC236}">
                <a16:creationId xmlns:a16="http://schemas.microsoft.com/office/drawing/2014/main" id="{292A5E8D-5D81-219B-60A5-914D408999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282307"/>
              </p:ext>
            </p:extLst>
          </p:nvPr>
        </p:nvGraphicFramePr>
        <p:xfrm>
          <a:off x="368410" y="2577396"/>
          <a:ext cx="10003971" cy="1856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727">
                  <a:extLst>
                    <a:ext uri="{9D8B030D-6E8A-4147-A177-3AD203B41FA5}">
                      <a16:colId xmlns:a16="http://schemas.microsoft.com/office/drawing/2014/main" val="2310675788"/>
                    </a:ext>
                  </a:extLst>
                </a:gridCol>
                <a:gridCol w="7506031">
                  <a:extLst>
                    <a:ext uri="{9D8B030D-6E8A-4147-A177-3AD203B41FA5}">
                      <a16:colId xmlns:a16="http://schemas.microsoft.com/office/drawing/2014/main" val="498653250"/>
                    </a:ext>
                  </a:extLst>
                </a:gridCol>
                <a:gridCol w="1419213">
                  <a:extLst>
                    <a:ext uri="{9D8B030D-6E8A-4147-A177-3AD203B41FA5}">
                      <a16:colId xmlns:a16="http://schemas.microsoft.com/office/drawing/2014/main" val="1346575456"/>
                    </a:ext>
                  </a:extLst>
                </a:gridCol>
              </a:tblGrid>
              <a:tr h="618924">
                <a:tc>
                  <a:txBody>
                    <a:bodyPr/>
                    <a:lstStyle/>
                    <a:p>
                      <a:r>
                        <a:rPr lang="it-IT" sz="1600" b="1" dirty="0">
                          <a:solidFill>
                            <a:srgbClr val="087E8B"/>
                          </a:solidFill>
                        </a:rPr>
                        <a:t>Text</a:t>
                      </a:r>
                      <a:endParaRPr lang="en-US" sz="1600" b="1" dirty="0">
                        <a:solidFill>
                          <a:srgbClr val="087E8B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Text</a:t>
                      </a:r>
                      <a:br>
                        <a:rPr lang="en-US" sz="16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Text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 err="1">
                          <a:solidFill>
                            <a:srgbClr val="0B3954"/>
                          </a:solidFill>
                          <a:latin typeface="+mn-lt"/>
                        </a:rPr>
                        <a:t>dd</a:t>
                      </a:r>
                      <a:r>
                        <a:rPr lang="it-IT" sz="1600" b="1" dirty="0">
                          <a:solidFill>
                            <a:srgbClr val="0B3954"/>
                          </a:solidFill>
                          <a:latin typeface="+mn-lt"/>
                        </a:rPr>
                        <a:t>/mm/</a:t>
                      </a:r>
                      <a:r>
                        <a:rPr lang="it-IT" sz="1600" b="1" dirty="0" err="1">
                          <a:solidFill>
                            <a:srgbClr val="0B3954"/>
                          </a:solidFill>
                          <a:latin typeface="+mn-lt"/>
                        </a:rPr>
                        <a:t>yyyy</a:t>
                      </a:r>
                      <a:endParaRPr lang="en-US" sz="1600" b="1" dirty="0">
                        <a:solidFill>
                          <a:srgbClr val="0B3954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0978557"/>
                  </a:ext>
                </a:extLst>
              </a:tr>
              <a:tr h="618924">
                <a:tc>
                  <a:txBody>
                    <a:bodyPr/>
                    <a:lstStyle/>
                    <a:p>
                      <a:r>
                        <a:rPr lang="it-IT" sz="1600" b="1" dirty="0">
                          <a:solidFill>
                            <a:srgbClr val="087E8B"/>
                          </a:solidFill>
                        </a:rPr>
                        <a:t>Text</a:t>
                      </a:r>
                      <a:endParaRPr lang="en-US" sz="1600" dirty="0">
                        <a:solidFill>
                          <a:srgbClr val="087E8B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Text</a:t>
                      </a:r>
                      <a:br>
                        <a:rPr lang="en-US" sz="16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Text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 err="1">
                          <a:solidFill>
                            <a:srgbClr val="0B3954"/>
                          </a:solidFill>
                          <a:latin typeface="+mn-lt"/>
                        </a:rPr>
                        <a:t>dd</a:t>
                      </a:r>
                      <a:r>
                        <a:rPr lang="it-IT" sz="1600" b="1" dirty="0">
                          <a:solidFill>
                            <a:srgbClr val="0B3954"/>
                          </a:solidFill>
                          <a:latin typeface="+mn-lt"/>
                        </a:rPr>
                        <a:t>/mm/</a:t>
                      </a:r>
                      <a:r>
                        <a:rPr lang="it-IT" sz="1600" b="1" dirty="0" err="1">
                          <a:solidFill>
                            <a:srgbClr val="0B3954"/>
                          </a:solidFill>
                          <a:latin typeface="+mn-lt"/>
                        </a:rPr>
                        <a:t>yyyy</a:t>
                      </a:r>
                      <a:endParaRPr lang="en-US" sz="1600" b="1" dirty="0">
                        <a:solidFill>
                          <a:srgbClr val="0B3954"/>
                        </a:solidFill>
                        <a:latin typeface="+mn-lt"/>
                      </a:endParaRPr>
                    </a:p>
                    <a:p>
                      <a:pPr algn="ctr"/>
                      <a:endParaRPr lang="en-US" sz="1600" b="1" dirty="0">
                        <a:solidFill>
                          <a:srgbClr val="0176C4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464564"/>
                  </a:ext>
                </a:extLst>
              </a:tr>
              <a:tr h="618924">
                <a:tc>
                  <a:txBody>
                    <a:bodyPr/>
                    <a:lstStyle/>
                    <a:p>
                      <a:r>
                        <a:rPr lang="it-IT" sz="1600" b="1" dirty="0">
                          <a:solidFill>
                            <a:srgbClr val="087E8B"/>
                          </a:solidFill>
                        </a:rPr>
                        <a:t>Text</a:t>
                      </a:r>
                      <a:endParaRPr lang="en-US" sz="1600" dirty="0">
                        <a:solidFill>
                          <a:srgbClr val="087E8B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Text</a:t>
                      </a:r>
                      <a:br>
                        <a:rPr lang="en-US" sz="16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6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Text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600" b="1" dirty="0" err="1">
                          <a:solidFill>
                            <a:srgbClr val="0B3954"/>
                          </a:solidFill>
                          <a:latin typeface="+mn-lt"/>
                        </a:rPr>
                        <a:t>dd</a:t>
                      </a:r>
                      <a:r>
                        <a:rPr lang="it-IT" sz="1600" b="1" dirty="0">
                          <a:solidFill>
                            <a:srgbClr val="0B3954"/>
                          </a:solidFill>
                          <a:latin typeface="+mn-lt"/>
                        </a:rPr>
                        <a:t>/mm/</a:t>
                      </a:r>
                      <a:r>
                        <a:rPr lang="it-IT" sz="1600" b="1" dirty="0" err="1">
                          <a:solidFill>
                            <a:srgbClr val="0B3954"/>
                          </a:solidFill>
                          <a:latin typeface="+mn-lt"/>
                        </a:rPr>
                        <a:t>yyyy</a:t>
                      </a:r>
                      <a:endParaRPr lang="en-US" sz="1600" b="1" dirty="0">
                        <a:solidFill>
                          <a:srgbClr val="0B3954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7276322"/>
                  </a:ext>
                </a:extLst>
              </a:tr>
            </a:tbl>
          </a:graphicData>
        </a:graphic>
      </p:graphicFrame>
      <p:sp>
        <p:nvSpPr>
          <p:cNvPr id="4" name="Rettangolo 3">
            <a:extLst>
              <a:ext uri="{FF2B5EF4-FFF2-40B4-BE49-F238E27FC236}">
                <a16:creationId xmlns:a16="http://schemas.microsoft.com/office/drawing/2014/main" id="{8DC0898D-85D9-FC87-B3F6-93831FBD6FA4}"/>
              </a:ext>
            </a:extLst>
          </p:cNvPr>
          <p:cNvSpPr/>
          <p:nvPr/>
        </p:nvSpPr>
        <p:spPr>
          <a:xfrm>
            <a:off x="368410" y="2425148"/>
            <a:ext cx="10003971" cy="2003729"/>
          </a:xfrm>
          <a:prstGeom prst="rect">
            <a:avLst/>
          </a:prstGeom>
          <a:noFill/>
          <a:ln>
            <a:solidFill>
              <a:srgbClr val="087E8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C05D086-C5D3-8D21-8F22-B90453BA6551}"/>
              </a:ext>
            </a:extLst>
          </p:cNvPr>
          <p:cNvSpPr txBox="1"/>
          <p:nvPr/>
        </p:nvSpPr>
        <p:spPr>
          <a:xfrm>
            <a:off x="9167853" y="-16562"/>
            <a:ext cx="27670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600" dirty="0">
                <a:solidFill>
                  <a:schemeClr val="bg1"/>
                </a:solidFill>
                <a:effectLst>
                  <a:glow>
                    <a:srgbClr val="55D1D7"/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Partner name</a:t>
            </a:r>
            <a:endParaRPr lang="it-IT" sz="3600" dirty="0">
              <a:solidFill>
                <a:schemeClr val="bg1"/>
              </a:solidFill>
            </a:endParaRPr>
          </a:p>
          <a:p>
            <a:pPr algn="r"/>
            <a:endParaRPr lang="it-IT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273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FF0A4428-76A3-A5D4-D5E6-347C5613B127}"/>
              </a:ext>
            </a:extLst>
          </p:cNvPr>
          <p:cNvSpPr txBox="1"/>
          <p:nvPr/>
        </p:nvSpPr>
        <p:spPr>
          <a:xfrm>
            <a:off x="257092" y="745841"/>
            <a:ext cx="94186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087E8B"/>
                </a:solidFill>
                <a:effectLst>
                  <a:glow>
                    <a:srgbClr val="55D1D7"/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Title</a:t>
            </a:r>
            <a:endParaRPr lang="en-US" sz="2400" b="0" i="0" u="none" strike="noStrike" baseline="0" dirty="0">
              <a:solidFill>
                <a:srgbClr val="0B3954"/>
              </a:solidFill>
              <a:latin typeface="Calibri (Titoli)"/>
            </a:endParaRPr>
          </a:p>
        </p:txBody>
      </p:sp>
      <p:graphicFrame>
        <p:nvGraphicFramePr>
          <p:cNvPr id="3" name="Table 15">
            <a:extLst>
              <a:ext uri="{FF2B5EF4-FFF2-40B4-BE49-F238E27FC236}">
                <a16:creationId xmlns:a16="http://schemas.microsoft.com/office/drawing/2014/main" id="{951A1B76-DCAA-21E4-6BA3-EE98A3A4E5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621052"/>
              </p:ext>
            </p:extLst>
          </p:nvPr>
        </p:nvGraphicFramePr>
        <p:xfrm>
          <a:off x="352508" y="2035520"/>
          <a:ext cx="10672649" cy="2481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4149">
                  <a:extLst>
                    <a:ext uri="{9D8B030D-6E8A-4147-A177-3AD203B41FA5}">
                      <a16:colId xmlns:a16="http://schemas.microsoft.com/office/drawing/2014/main" val="2310675788"/>
                    </a:ext>
                  </a:extLst>
                </a:gridCol>
                <a:gridCol w="5070189">
                  <a:extLst>
                    <a:ext uri="{9D8B030D-6E8A-4147-A177-3AD203B41FA5}">
                      <a16:colId xmlns:a16="http://schemas.microsoft.com/office/drawing/2014/main" val="498653250"/>
                    </a:ext>
                  </a:extLst>
                </a:gridCol>
                <a:gridCol w="1223863">
                  <a:extLst>
                    <a:ext uri="{9D8B030D-6E8A-4147-A177-3AD203B41FA5}">
                      <a16:colId xmlns:a16="http://schemas.microsoft.com/office/drawing/2014/main" val="942774445"/>
                    </a:ext>
                  </a:extLst>
                </a:gridCol>
                <a:gridCol w="233403">
                  <a:extLst>
                    <a:ext uri="{9D8B030D-6E8A-4147-A177-3AD203B41FA5}">
                      <a16:colId xmlns:a16="http://schemas.microsoft.com/office/drawing/2014/main" val="126283261"/>
                    </a:ext>
                  </a:extLst>
                </a:gridCol>
                <a:gridCol w="233403">
                  <a:extLst>
                    <a:ext uri="{9D8B030D-6E8A-4147-A177-3AD203B41FA5}">
                      <a16:colId xmlns:a16="http://schemas.microsoft.com/office/drawing/2014/main" val="512726715"/>
                    </a:ext>
                  </a:extLst>
                </a:gridCol>
                <a:gridCol w="233403">
                  <a:extLst>
                    <a:ext uri="{9D8B030D-6E8A-4147-A177-3AD203B41FA5}">
                      <a16:colId xmlns:a16="http://schemas.microsoft.com/office/drawing/2014/main" val="3550060485"/>
                    </a:ext>
                  </a:extLst>
                </a:gridCol>
                <a:gridCol w="233403">
                  <a:extLst>
                    <a:ext uri="{9D8B030D-6E8A-4147-A177-3AD203B41FA5}">
                      <a16:colId xmlns:a16="http://schemas.microsoft.com/office/drawing/2014/main" val="1346575456"/>
                    </a:ext>
                  </a:extLst>
                </a:gridCol>
                <a:gridCol w="233403">
                  <a:extLst>
                    <a:ext uri="{9D8B030D-6E8A-4147-A177-3AD203B41FA5}">
                      <a16:colId xmlns:a16="http://schemas.microsoft.com/office/drawing/2014/main" val="2889177310"/>
                    </a:ext>
                  </a:extLst>
                </a:gridCol>
                <a:gridCol w="233403">
                  <a:extLst>
                    <a:ext uri="{9D8B030D-6E8A-4147-A177-3AD203B41FA5}">
                      <a16:colId xmlns:a16="http://schemas.microsoft.com/office/drawing/2014/main" val="258882966"/>
                    </a:ext>
                  </a:extLst>
                </a:gridCol>
                <a:gridCol w="233403">
                  <a:extLst>
                    <a:ext uri="{9D8B030D-6E8A-4147-A177-3AD203B41FA5}">
                      <a16:colId xmlns:a16="http://schemas.microsoft.com/office/drawing/2014/main" val="309207226"/>
                    </a:ext>
                  </a:extLst>
                </a:gridCol>
                <a:gridCol w="233403">
                  <a:extLst>
                    <a:ext uri="{9D8B030D-6E8A-4147-A177-3AD203B41FA5}">
                      <a16:colId xmlns:a16="http://schemas.microsoft.com/office/drawing/2014/main" val="2075013422"/>
                    </a:ext>
                  </a:extLst>
                </a:gridCol>
                <a:gridCol w="233403">
                  <a:extLst>
                    <a:ext uri="{9D8B030D-6E8A-4147-A177-3AD203B41FA5}">
                      <a16:colId xmlns:a16="http://schemas.microsoft.com/office/drawing/2014/main" val="4283619558"/>
                    </a:ext>
                  </a:extLst>
                </a:gridCol>
                <a:gridCol w="233403">
                  <a:extLst>
                    <a:ext uri="{9D8B030D-6E8A-4147-A177-3AD203B41FA5}">
                      <a16:colId xmlns:a16="http://schemas.microsoft.com/office/drawing/2014/main" val="3828599123"/>
                    </a:ext>
                  </a:extLst>
                </a:gridCol>
                <a:gridCol w="233403">
                  <a:extLst>
                    <a:ext uri="{9D8B030D-6E8A-4147-A177-3AD203B41FA5}">
                      <a16:colId xmlns:a16="http://schemas.microsoft.com/office/drawing/2014/main" val="2053400077"/>
                    </a:ext>
                  </a:extLst>
                </a:gridCol>
                <a:gridCol w="233403">
                  <a:extLst>
                    <a:ext uri="{9D8B030D-6E8A-4147-A177-3AD203B41FA5}">
                      <a16:colId xmlns:a16="http://schemas.microsoft.com/office/drawing/2014/main" val="1153177989"/>
                    </a:ext>
                  </a:extLst>
                </a:gridCol>
                <a:gridCol w="233403">
                  <a:extLst>
                    <a:ext uri="{9D8B030D-6E8A-4147-A177-3AD203B41FA5}">
                      <a16:colId xmlns:a16="http://schemas.microsoft.com/office/drawing/2014/main" val="566255381"/>
                    </a:ext>
                  </a:extLst>
                </a:gridCol>
                <a:gridCol w="233403">
                  <a:extLst>
                    <a:ext uri="{9D8B030D-6E8A-4147-A177-3AD203B41FA5}">
                      <a16:colId xmlns:a16="http://schemas.microsoft.com/office/drawing/2014/main" val="741688604"/>
                    </a:ext>
                  </a:extLst>
                </a:gridCol>
                <a:gridCol w="233403">
                  <a:extLst>
                    <a:ext uri="{9D8B030D-6E8A-4147-A177-3AD203B41FA5}">
                      <a16:colId xmlns:a16="http://schemas.microsoft.com/office/drawing/2014/main" val="460350922"/>
                    </a:ext>
                  </a:extLst>
                </a:gridCol>
                <a:gridCol w="233403">
                  <a:extLst>
                    <a:ext uri="{9D8B030D-6E8A-4147-A177-3AD203B41FA5}">
                      <a16:colId xmlns:a16="http://schemas.microsoft.com/office/drawing/2014/main" val="879051037"/>
                    </a:ext>
                  </a:extLst>
                </a:gridCol>
              </a:tblGrid>
              <a:tr h="614356">
                <a:tc gridSpan="3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2000" b="1" dirty="0">
                          <a:solidFill>
                            <a:srgbClr val="0B3954"/>
                          </a:solidFill>
                        </a:rPr>
                        <a:t>WP1</a:t>
                      </a: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6B5B9">
                        <a:alpha val="0"/>
                      </a:srgb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400" b="1" dirty="0">
                          <a:solidFill>
                            <a:srgbClr val="0B3954"/>
                          </a:solidFill>
                          <a:latin typeface="+mn-lt"/>
                        </a:rPr>
                        <a:t>Year 1</a:t>
                      </a: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0B3954"/>
                          </a:solidFill>
                          <a:latin typeface="+mn-lt"/>
                        </a:rPr>
                        <a:t>Year 2</a:t>
                      </a: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0B3954"/>
                          </a:solidFill>
                          <a:latin typeface="+mn-lt"/>
                        </a:rPr>
                        <a:t>Year 3</a:t>
                      </a: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0B3954"/>
                          </a:solidFill>
                          <a:latin typeface="+mn-lt"/>
                        </a:rPr>
                        <a:t>Year 4</a:t>
                      </a: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705347"/>
                  </a:ext>
                </a:extLst>
              </a:tr>
              <a:tr h="410816"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>
                          <a:solidFill>
                            <a:srgbClr val="087E8B"/>
                          </a:solidFill>
                        </a:rPr>
                        <a:t>Text</a:t>
                      </a:r>
                      <a:endParaRPr lang="en-US" sz="1600" b="1" dirty="0">
                        <a:solidFill>
                          <a:srgbClr val="087E8B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>
                        <a:alpha val="7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0B3954"/>
                          </a:solidFill>
                        </a:rPr>
                        <a:t>Title</a:t>
                      </a: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rgbClr val="0B3954"/>
                          </a:solidFill>
                        </a:rPr>
                        <a:t>Leader</a:t>
                      </a: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B3954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B3954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B3954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B3954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B3954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B3954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B3954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B3954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B3954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B3954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B3954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B3954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B3954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B3954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B3954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B3954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8485834"/>
                  </a:ext>
                </a:extLst>
              </a:tr>
              <a:tr h="410816"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>
                          <a:solidFill>
                            <a:srgbClr val="087E8B"/>
                          </a:solidFill>
                        </a:rPr>
                        <a:t>Text</a:t>
                      </a:r>
                      <a:endParaRPr lang="en-US" sz="1600" b="1" dirty="0">
                        <a:solidFill>
                          <a:srgbClr val="087E8B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>
                        <a:alpha val="7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Text</a:t>
                      </a:r>
                      <a:endParaRPr lang="en-US" sz="14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Text</a:t>
                      </a:r>
                      <a:endParaRPr lang="en-US" sz="14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0978557"/>
                  </a:ext>
                </a:extLst>
              </a:tr>
              <a:tr h="410816"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>
                          <a:solidFill>
                            <a:srgbClr val="087E8B"/>
                          </a:solidFill>
                        </a:rPr>
                        <a:t>Text</a:t>
                      </a:r>
                      <a:r>
                        <a:rPr lang="en-US" sz="1600" b="1" dirty="0">
                          <a:solidFill>
                            <a:srgbClr val="087E8B"/>
                          </a:solidFill>
                        </a:rPr>
                        <a:t> </a:t>
                      </a: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>
                        <a:alpha val="7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Text</a:t>
                      </a:r>
                      <a:endParaRPr lang="en-US" sz="1400" b="0" dirty="0"/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Text</a:t>
                      </a:r>
                      <a:endParaRPr lang="en-US" sz="14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7464564"/>
                  </a:ext>
                </a:extLst>
              </a:tr>
              <a:tr h="634897"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>
                          <a:solidFill>
                            <a:srgbClr val="087E8B"/>
                          </a:solidFill>
                        </a:rPr>
                        <a:t>Text</a:t>
                      </a:r>
                      <a:r>
                        <a:rPr lang="en-US" sz="1600" b="1" dirty="0">
                          <a:solidFill>
                            <a:srgbClr val="087E8B"/>
                          </a:solidFill>
                        </a:rPr>
                        <a:t> </a:t>
                      </a: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>
                        <a:alpha val="7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Text</a:t>
                      </a:r>
                      <a:endParaRPr lang="en-US" sz="1400" b="0" dirty="0"/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Text</a:t>
                      </a:r>
                      <a:endParaRPr lang="en-US" sz="14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E3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176C4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176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7276322"/>
                  </a:ext>
                </a:extLst>
              </a:tr>
            </a:tbl>
          </a:graphicData>
        </a:graphic>
      </p:graphicFrame>
      <p:sp>
        <p:nvSpPr>
          <p:cNvPr id="5" name="Rettangolo 4">
            <a:extLst>
              <a:ext uri="{FF2B5EF4-FFF2-40B4-BE49-F238E27FC236}">
                <a16:creationId xmlns:a16="http://schemas.microsoft.com/office/drawing/2014/main" id="{9C4D1756-F516-62E5-C35B-8E637BDE553E}"/>
              </a:ext>
            </a:extLst>
          </p:cNvPr>
          <p:cNvSpPr/>
          <p:nvPr/>
        </p:nvSpPr>
        <p:spPr>
          <a:xfrm>
            <a:off x="352508" y="2035520"/>
            <a:ext cx="10672649" cy="2481701"/>
          </a:xfrm>
          <a:prstGeom prst="rect">
            <a:avLst/>
          </a:prstGeom>
          <a:noFill/>
          <a:ln>
            <a:solidFill>
              <a:srgbClr val="087E8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5CA7FF8-E13B-0974-5FED-A6998EECF2C2}"/>
              </a:ext>
            </a:extLst>
          </p:cNvPr>
          <p:cNvSpPr txBox="1"/>
          <p:nvPr/>
        </p:nvSpPr>
        <p:spPr>
          <a:xfrm>
            <a:off x="9167853" y="-16562"/>
            <a:ext cx="27670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3600" dirty="0">
                <a:solidFill>
                  <a:schemeClr val="bg1"/>
                </a:solidFill>
                <a:effectLst>
                  <a:glow>
                    <a:srgbClr val="55D1D7"/>
                  </a:glo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Partner name</a:t>
            </a:r>
            <a:endParaRPr lang="it-IT" sz="3600" dirty="0">
              <a:solidFill>
                <a:schemeClr val="bg1"/>
              </a:solidFill>
            </a:endParaRPr>
          </a:p>
          <a:p>
            <a:pPr algn="r"/>
            <a:endParaRPr lang="it-IT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1185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86</Words>
  <Application>Microsoft Office PowerPoint</Application>
  <PresentationFormat>Widescreen</PresentationFormat>
  <Paragraphs>54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(Titoli)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Kick-off Meeting  Milan - Italy 23-24 January 2024 </dc:title>
  <dc:creator>Project Hub 360</dc:creator>
  <cp:lastModifiedBy>User</cp:lastModifiedBy>
  <cp:revision>33</cp:revision>
  <dcterms:created xsi:type="dcterms:W3CDTF">2023-11-29T08:53:47Z</dcterms:created>
  <dcterms:modified xsi:type="dcterms:W3CDTF">2024-02-08T13:53:01Z</dcterms:modified>
</cp:coreProperties>
</file>