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76" r:id="rId3"/>
    <p:sldId id="267" r:id="rId4"/>
    <p:sldId id="280" r:id="rId5"/>
    <p:sldId id="275" r:id="rId6"/>
    <p:sldId id="277" r:id="rId7"/>
    <p:sldId id="278" r:id="rId8"/>
    <p:sldId id="279" r:id="rId9"/>
    <p:sldId id="281" r:id="rId10"/>
    <p:sldId id="273" r:id="rId11"/>
  </p:sldIdLst>
  <p:sldSz cx="18288000" cy="10287000"/>
  <p:notesSz cx="6858000" cy="9144000"/>
  <p:embeddedFontLst>
    <p:embeddedFont>
      <p:font typeface="Arimo" panose="020B0604020202020204" pitchFamily="34" charset="0"/>
      <p:regular r:id="rId13"/>
    </p:embeddedFont>
    <p:embeddedFont>
      <p:font typeface="Calibri (MS)" panose="020F0502020204030204" pitchFamily="34" charset="0"/>
      <p:regular r:id="rId14"/>
    </p:embeddedFont>
    <p:embeddedFont>
      <p:font typeface="Calibri (MS) Bold" panose="020F0702030404030204" pitchFamily="34" charset="0"/>
      <p:regular r:id="rId15"/>
      <p:bold r:id="rId16"/>
    </p:embeddedFont>
    <p:embeddedFont>
      <p:font typeface="Cambria Math" panose="02040503050406030204" pitchFamily="18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5" autoAdjust="0"/>
    <p:restoredTop sz="95856" autoAdjust="0"/>
  </p:normalViewPr>
  <p:slideViewPr>
    <p:cSldViewPr>
      <p:cViewPr varScale="1">
        <p:scale>
          <a:sx n="79" d="100"/>
          <a:sy n="79" d="100"/>
        </p:scale>
        <p:origin x="232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0BCD90-B9A0-104D-B955-598C278E37A7}" type="doc">
      <dgm:prSet loTypeId="urn:microsoft.com/office/officeart/2005/8/layout/hProcess3" loCatId="" qsTypeId="urn:microsoft.com/office/officeart/2005/8/quickstyle/simple1" qsCatId="simple" csTypeId="urn:microsoft.com/office/officeart/2005/8/colors/accent1_2" csCatId="accent1" phldr="1"/>
      <dgm:spPr/>
    </dgm:pt>
    <dgm:pt modelId="{8A636CB6-7D36-0640-BBD8-5487A1627345}">
      <dgm:prSet phldrT="[Testo]" custT="1"/>
      <dgm:spPr/>
      <dgm:t>
        <a:bodyPr/>
        <a:lstStyle/>
        <a:p>
          <a:r>
            <a:rPr lang="it-IT" sz="1200" dirty="0" err="1">
              <a:solidFill>
                <a:schemeClr val="bg1"/>
              </a:solidFill>
            </a:rPr>
            <a:t>Inclusion</a:t>
          </a:r>
          <a:r>
            <a:rPr lang="it-IT" sz="1200" dirty="0">
              <a:solidFill>
                <a:schemeClr val="bg1"/>
              </a:solidFill>
            </a:rPr>
            <a:t> of</a:t>
          </a:r>
        </a:p>
      </dgm:t>
    </dgm:pt>
    <dgm:pt modelId="{490AC6BD-C07F-9147-A986-80131D77AD38}" type="parTrans" cxnId="{45EA93B3-2E5D-7E48-88FB-12CE6AB8F87F}">
      <dgm:prSet/>
      <dgm:spPr/>
      <dgm:t>
        <a:bodyPr/>
        <a:lstStyle/>
        <a:p>
          <a:endParaRPr lang="it-IT"/>
        </a:p>
      </dgm:t>
    </dgm:pt>
    <dgm:pt modelId="{D5D8F4D1-220E-044D-8F62-8004CC592AA5}" type="sibTrans" cxnId="{45EA93B3-2E5D-7E48-88FB-12CE6AB8F87F}">
      <dgm:prSet/>
      <dgm:spPr/>
      <dgm:t>
        <a:bodyPr/>
        <a:lstStyle/>
        <a:p>
          <a:endParaRPr lang="it-IT"/>
        </a:p>
      </dgm:t>
    </dgm:pt>
    <dgm:pt modelId="{7C6CFBC1-F249-0642-8544-26AEBD45539E}" type="pres">
      <dgm:prSet presAssocID="{220BCD90-B9A0-104D-B955-598C278E37A7}" presName="Name0" presStyleCnt="0">
        <dgm:presLayoutVars>
          <dgm:dir/>
          <dgm:animLvl val="lvl"/>
          <dgm:resizeHandles val="exact"/>
        </dgm:presLayoutVars>
      </dgm:prSet>
      <dgm:spPr/>
    </dgm:pt>
    <dgm:pt modelId="{28974066-2CD2-2F47-9D15-276340D9F9E3}" type="pres">
      <dgm:prSet presAssocID="{220BCD90-B9A0-104D-B955-598C278E37A7}" presName="dummy" presStyleCnt="0"/>
      <dgm:spPr/>
    </dgm:pt>
    <dgm:pt modelId="{EEBBE499-95F9-114D-8AF5-496379A3025D}" type="pres">
      <dgm:prSet presAssocID="{220BCD90-B9A0-104D-B955-598C278E37A7}" presName="linH" presStyleCnt="0"/>
      <dgm:spPr/>
    </dgm:pt>
    <dgm:pt modelId="{1D40A6C3-803B-5C41-BE7C-0812DDDB828B}" type="pres">
      <dgm:prSet presAssocID="{220BCD90-B9A0-104D-B955-598C278E37A7}" presName="padding1" presStyleCnt="0"/>
      <dgm:spPr/>
    </dgm:pt>
    <dgm:pt modelId="{17ACCD04-78AB-8C48-A678-52A5E2B62A74}" type="pres">
      <dgm:prSet presAssocID="{8A636CB6-7D36-0640-BBD8-5487A1627345}" presName="linV" presStyleCnt="0"/>
      <dgm:spPr/>
    </dgm:pt>
    <dgm:pt modelId="{FABE31D5-2D8E-1246-8C99-C2C86E8BA0F5}" type="pres">
      <dgm:prSet presAssocID="{8A636CB6-7D36-0640-BBD8-5487A1627345}" presName="spVertical1" presStyleCnt="0"/>
      <dgm:spPr/>
    </dgm:pt>
    <dgm:pt modelId="{94D658EC-C66F-DE44-B4C6-B932BC3F156B}" type="pres">
      <dgm:prSet presAssocID="{8A636CB6-7D36-0640-BBD8-5487A1627345}" presName="parTx" presStyleLbl="revTx" presStyleIdx="0" presStyleCnt="1" custScaleX="122050">
        <dgm:presLayoutVars>
          <dgm:chMax val="0"/>
          <dgm:chPref val="0"/>
          <dgm:bulletEnabled val="1"/>
        </dgm:presLayoutVars>
      </dgm:prSet>
      <dgm:spPr/>
    </dgm:pt>
    <dgm:pt modelId="{1857ADC9-E8A7-1145-B63F-3982CC459D44}" type="pres">
      <dgm:prSet presAssocID="{8A636CB6-7D36-0640-BBD8-5487A1627345}" presName="spVertical2" presStyleCnt="0"/>
      <dgm:spPr/>
    </dgm:pt>
    <dgm:pt modelId="{B8974D5B-39DC-6B4C-97E1-A1AB6BDF037F}" type="pres">
      <dgm:prSet presAssocID="{8A636CB6-7D36-0640-BBD8-5487A1627345}" presName="spVertical3" presStyleCnt="0"/>
      <dgm:spPr/>
    </dgm:pt>
    <dgm:pt modelId="{33B82E56-2642-2B43-BEEA-536925E0E01F}" type="pres">
      <dgm:prSet presAssocID="{220BCD90-B9A0-104D-B955-598C278E37A7}" presName="padding2" presStyleCnt="0"/>
      <dgm:spPr/>
    </dgm:pt>
    <dgm:pt modelId="{E1768798-E48F-B949-9C19-D168D3EE6886}" type="pres">
      <dgm:prSet presAssocID="{220BCD90-B9A0-104D-B955-598C278E37A7}" presName="negArrow" presStyleCnt="0"/>
      <dgm:spPr/>
    </dgm:pt>
    <dgm:pt modelId="{4F17F2E2-231A-EE49-B5E8-4A2CE9406BA0}" type="pres">
      <dgm:prSet presAssocID="{220BCD90-B9A0-104D-B955-598C278E37A7}" presName="backgroundArrow" presStyleLbl="node1" presStyleIdx="0" presStyleCnt="1" custLinFactNeighborX="46018" custLinFactNeighborY="3276"/>
      <dgm:spPr/>
    </dgm:pt>
  </dgm:ptLst>
  <dgm:cxnLst>
    <dgm:cxn modelId="{F4611D28-A6C8-654C-873E-58923C444586}" type="presOf" srcId="{8A636CB6-7D36-0640-BBD8-5487A1627345}" destId="{94D658EC-C66F-DE44-B4C6-B932BC3F156B}" srcOrd="0" destOrd="0" presId="urn:microsoft.com/office/officeart/2005/8/layout/hProcess3"/>
    <dgm:cxn modelId="{45EA93B3-2E5D-7E48-88FB-12CE6AB8F87F}" srcId="{220BCD90-B9A0-104D-B955-598C278E37A7}" destId="{8A636CB6-7D36-0640-BBD8-5487A1627345}" srcOrd="0" destOrd="0" parTransId="{490AC6BD-C07F-9147-A986-80131D77AD38}" sibTransId="{D5D8F4D1-220E-044D-8F62-8004CC592AA5}"/>
    <dgm:cxn modelId="{BD0CE8F8-EEA9-B446-98A6-FCD2EBCB30A5}" type="presOf" srcId="{220BCD90-B9A0-104D-B955-598C278E37A7}" destId="{7C6CFBC1-F249-0642-8544-26AEBD45539E}" srcOrd="0" destOrd="0" presId="urn:microsoft.com/office/officeart/2005/8/layout/hProcess3"/>
    <dgm:cxn modelId="{9AB532E0-6019-B14B-B002-2FC2C7ACD02B}" type="presParOf" srcId="{7C6CFBC1-F249-0642-8544-26AEBD45539E}" destId="{28974066-2CD2-2F47-9D15-276340D9F9E3}" srcOrd="0" destOrd="0" presId="urn:microsoft.com/office/officeart/2005/8/layout/hProcess3"/>
    <dgm:cxn modelId="{EE5D67A9-BC86-3148-8205-212017AB4D48}" type="presParOf" srcId="{7C6CFBC1-F249-0642-8544-26AEBD45539E}" destId="{EEBBE499-95F9-114D-8AF5-496379A3025D}" srcOrd="1" destOrd="0" presId="urn:microsoft.com/office/officeart/2005/8/layout/hProcess3"/>
    <dgm:cxn modelId="{4AEE10BF-F61B-774E-BD63-9D1028538BF7}" type="presParOf" srcId="{EEBBE499-95F9-114D-8AF5-496379A3025D}" destId="{1D40A6C3-803B-5C41-BE7C-0812DDDB828B}" srcOrd="0" destOrd="0" presId="urn:microsoft.com/office/officeart/2005/8/layout/hProcess3"/>
    <dgm:cxn modelId="{E9AEE26C-BACC-674B-B260-B60FD15FFE30}" type="presParOf" srcId="{EEBBE499-95F9-114D-8AF5-496379A3025D}" destId="{17ACCD04-78AB-8C48-A678-52A5E2B62A74}" srcOrd="1" destOrd="0" presId="urn:microsoft.com/office/officeart/2005/8/layout/hProcess3"/>
    <dgm:cxn modelId="{BF08ABEF-8FDE-554B-87E3-CFC72473CDD0}" type="presParOf" srcId="{17ACCD04-78AB-8C48-A678-52A5E2B62A74}" destId="{FABE31D5-2D8E-1246-8C99-C2C86E8BA0F5}" srcOrd="0" destOrd="0" presId="urn:microsoft.com/office/officeart/2005/8/layout/hProcess3"/>
    <dgm:cxn modelId="{62563861-AFD8-6245-B5E0-F015D5A69EBB}" type="presParOf" srcId="{17ACCD04-78AB-8C48-A678-52A5E2B62A74}" destId="{94D658EC-C66F-DE44-B4C6-B932BC3F156B}" srcOrd="1" destOrd="0" presId="urn:microsoft.com/office/officeart/2005/8/layout/hProcess3"/>
    <dgm:cxn modelId="{FE5DD9D3-FD22-C248-BFEE-B77CBEE54698}" type="presParOf" srcId="{17ACCD04-78AB-8C48-A678-52A5E2B62A74}" destId="{1857ADC9-E8A7-1145-B63F-3982CC459D44}" srcOrd="2" destOrd="0" presId="urn:microsoft.com/office/officeart/2005/8/layout/hProcess3"/>
    <dgm:cxn modelId="{739FFCF6-B70D-BF49-BB99-B39CD0CBD511}" type="presParOf" srcId="{17ACCD04-78AB-8C48-A678-52A5E2B62A74}" destId="{B8974D5B-39DC-6B4C-97E1-A1AB6BDF037F}" srcOrd="3" destOrd="0" presId="urn:microsoft.com/office/officeart/2005/8/layout/hProcess3"/>
    <dgm:cxn modelId="{11ABC537-2584-624B-B4A2-A4342F15EE2F}" type="presParOf" srcId="{EEBBE499-95F9-114D-8AF5-496379A3025D}" destId="{33B82E56-2642-2B43-BEEA-536925E0E01F}" srcOrd="2" destOrd="0" presId="urn:microsoft.com/office/officeart/2005/8/layout/hProcess3"/>
    <dgm:cxn modelId="{CA64F794-9B2A-D64F-8CE6-15AEBEBEE1B2}" type="presParOf" srcId="{EEBBE499-95F9-114D-8AF5-496379A3025D}" destId="{E1768798-E48F-B949-9C19-D168D3EE6886}" srcOrd="3" destOrd="0" presId="urn:microsoft.com/office/officeart/2005/8/layout/hProcess3"/>
    <dgm:cxn modelId="{13EE7E83-D977-1542-92BB-E13F7176ECAC}" type="presParOf" srcId="{EEBBE499-95F9-114D-8AF5-496379A3025D}" destId="{4F17F2E2-231A-EE49-B5E8-4A2CE9406BA0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B52C4C-721F-A643-80CD-EE014CC2F0BD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B892544-A953-3B43-B66B-D560264D8A49}">
      <dgm:prSet phldrT="[Testo]" custT="1"/>
      <dgm:spPr/>
      <dgm:t>
        <a:bodyPr/>
        <a:lstStyle/>
        <a:p>
          <a:r>
            <a:rPr lang="it-IT" sz="3200" b="1" dirty="0"/>
            <a:t>H</a:t>
          </a:r>
          <a:r>
            <a:rPr lang="it-IT" sz="3200" b="1" baseline="-25000" dirty="0"/>
            <a:t>2</a:t>
          </a:r>
          <a:r>
            <a:rPr lang="it-IT" sz="3200" b="1" dirty="0"/>
            <a:t>DCFDA</a:t>
          </a:r>
        </a:p>
      </dgm:t>
    </dgm:pt>
    <dgm:pt modelId="{E751B3DE-8758-2A49-A2B3-9CE068741279}" type="parTrans" cxnId="{33276311-16C4-2B48-845F-785F197512A4}">
      <dgm:prSet/>
      <dgm:spPr/>
      <dgm:t>
        <a:bodyPr/>
        <a:lstStyle/>
        <a:p>
          <a:endParaRPr lang="it-IT"/>
        </a:p>
      </dgm:t>
    </dgm:pt>
    <dgm:pt modelId="{18D6DC74-2CB4-DB4E-A4CC-999E5A00514D}" type="sibTrans" cxnId="{33276311-16C4-2B48-845F-785F197512A4}">
      <dgm:prSet/>
      <dgm:spPr/>
      <dgm:t>
        <a:bodyPr/>
        <a:lstStyle/>
        <a:p>
          <a:endParaRPr lang="it-IT"/>
        </a:p>
      </dgm:t>
    </dgm:pt>
    <dgm:pt modelId="{994E1471-BB01-7B46-B184-70DC55BBC1E4}">
      <dgm:prSet phldrT="[Testo]"/>
      <dgm:spPr/>
      <dgm:t>
        <a:bodyPr/>
        <a:lstStyle/>
        <a:p>
          <a:r>
            <a:rPr lang="it-IT" dirty="0"/>
            <a:t>DNA </a:t>
          </a:r>
          <a:r>
            <a:rPr lang="it-IT" dirty="0" err="1"/>
            <a:t>damage</a:t>
          </a:r>
          <a:endParaRPr lang="it-IT" dirty="0"/>
        </a:p>
      </dgm:t>
    </dgm:pt>
    <dgm:pt modelId="{BCA7B0B4-508A-E04E-A5D8-522007739222}" type="parTrans" cxnId="{3E9888D1-6693-8943-B447-AAFEEDAE46EE}">
      <dgm:prSet/>
      <dgm:spPr/>
      <dgm:t>
        <a:bodyPr/>
        <a:lstStyle/>
        <a:p>
          <a:endParaRPr lang="it-IT"/>
        </a:p>
      </dgm:t>
    </dgm:pt>
    <dgm:pt modelId="{6B5F1AE9-50C1-364F-8B80-EE338E59122D}" type="sibTrans" cxnId="{3E9888D1-6693-8943-B447-AAFEEDAE46EE}">
      <dgm:prSet/>
      <dgm:spPr/>
      <dgm:t>
        <a:bodyPr/>
        <a:lstStyle/>
        <a:p>
          <a:endParaRPr lang="it-IT"/>
        </a:p>
      </dgm:t>
    </dgm:pt>
    <dgm:pt modelId="{10B83DF0-4251-A847-A0E5-78058AC3D876}">
      <dgm:prSet phldrT="[Testo]"/>
      <dgm:spPr/>
      <dgm:t>
        <a:bodyPr/>
        <a:lstStyle/>
        <a:p>
          <a:r>
            <a:rPr lang="it-IT" dirty="0"/>
            <a:t>yH2AX Ab</a:t>
          </a:r>
        </a:p>
      </dgm:t>
    </dgm:pt>
    <dgm:pt modelId="{75CB10E9-D684-CC49-A62E-0949AE782218}" type="parTrans" cxnId="{F1958521-C135-5747-9651-FA0C0F50AE36}">
      <dgm:prSet/>
      <dgm:spPr/>
      <dgm:t>
        <a:bodyPr/>
        <a:lstStyle/>
        <a:p>
          <a:endParaRPr lang="it-IT"/>
        </a:p>
      </dgm:t>
    </dgm:pt>
    <dgm:pt modelId="{CF73C3FB-F612-8442-A598-F35FC7FF18B1}" type="sibTrans" cxnId="{F1958521-C135-5747-9651-FA0C0F50AE36}">
      <dgm:prSet/>
      <dgm:spPr/>
      <dgm:t>
        <a:bodyPr/>
        <a:lstStyle/>
        <a:p>
          <a:endParaRPr lang="it-IT"/>
        </a:p>
      </dgm:t>
    </dgm:pt>
    <dgm:pt modelId="{62659A16-8E5B-F145-A050-F96227D2BA7C}">
      <dgm:prSet/>
      <dgm:spPr/>
      <dgm:t>
        <a:bodyPr/>
        <a:lstStyle/>
        <a:p>
          <a:r>
            <a:rPr lang="it-IT" dirty="0" err="1"/>
            <a:t>Oxidative</a:t>
          </a:r>
          <a:r>
            <a:rPr lang="it-IT" dirty="0"/>
            <a:t> stress</a:t>
          </a:r>
        </a:p>
      </dgm:t>
    </dgm:pt>
    <dgm:pt modelId="{5AEAA0FD-0CE8-FA49-9156-E909633C3D87}" type="sibTrans" cxnId="{7D9FA56C-94C7-FC44-93E5-0660DB5E38D4}">
      <dgm:prSet/>
      <dgm:spPr/>
      <dgm:t>
        <a:bodyPr/>
        <a:lstStyle/>
        <a:p>
          <a:endParaRPr lang="it-IT"/>
        </a:p>
      </dgm:t>
    </dgm:pt>
    <dgm:pt modelId="{51E74421-AFEB-E14F-8094-8EBC2E2179FF}" type="parTrans" cxnId="{7D9FA56C-94C7-FC44-93E5-0660DB5E38D4}">
      <dgm:prSet/>
      <dgm:spPr/>
      <dgm:t>
        <a:bodyPr/>
        <a:lstStyle/>
        <a:p>
          <a:endParaRPr lang="it-IT"/>
        </a:p>
      </dgm:t>
    </dgm:pt>
    <dgm:pt modelId="{FFCFEB94-5ADF-2F40-AF3B-832D37C3EB68}" type="pres">
      <dgm:prSet presAssocID="{5EB52C4C-721F-A643-80CD-EE014CC2F0BD}" presName="Name0" presStyleCnt="0">
        <dgm:presLayoutVars>
          <dgm:dir/>
          <dgm:animLvl val="lvl"/>
          <dgm:resizeHandles val="exact"/>
        </dgm:presLayoutVars>
      </dgm:prSet>
      <dgm:spPr/>
    </dgm:pt>
    <dgm:pt modelId="{822E45F5-B83E-7141-B25E-7FC063591DD5}" type="pres">
      <dgm:prSet presAssocID="{62659A16-8E5B-F145-A050-F96227D2BA7C}" presName="linNode" presStyleCnt="0"/>
      <dgm:spPr/>
    </dgm:pt>
    <dgm:pt modelId="{DC18CCA4-98F2-4F43-83C9-5F231DC5C060}" type="pres">
      <dgm:prSet presAssocID="{62659A16-8E5B-F145-A050-F96227D2BA7C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FF27E054-9A21-D647-B382-22373B0FC237}" type="pres">
      <dgm:prSet presAssocID="{62659A16-8E5B-F145-A050-F96227D2BA7C}" presName="descendantText" presStyleLbl="alignAccFollowNode1" presStyleIdx="0" presStyleCnt="2">
        <dgm:presLayoutVars>
          <dgm:bulletEnabled val="1"/>
        </dgm:presLayoutVars>
      </dgm:prSet>
      <dgm:spPr/>
    </dgm:pt>
    <dgm:pt modelId="{760F3B49-3E56-5D40-A2CB-C8188A17FE7E}" type="pres">
      <dgm:prSet presAssocID="{5AEAA0FD-0CE8-FA49-9156-E909633C3D87}" presName="sp" presStyleCnt="0"/>
      <dgm:spPr/>
    </dgm:pt>
    <dgm:pt modelId="{A53048B9-BBAB-514E-814F-187B178BAD3B}" type="pres">
      <dgm:prSet presAssocID="{994E1471-BB01-7B46-B184-70DC55BBC1E4}" presName="linNode" presStyleCnt="0"/>
      <dgm:spPr/>
    </dgm:pt>
    <dgm:pt modelId="{43583B60-56C1-CC42-B972-E39736121DC9}" type="pres">
      <dgm:prSet presAssocID="{994E1471-BB01-7B46-B184-70DC55BBC1E4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1D3EDC65-55B2-2642-B51F-5E1D4E800B44}" type="pres">
      <dgm:prSet presAssocID="{994E1471-BB01-7B46-B184-70DC55BBC1E4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33276311-16C4-2B48-845F-785F197512A4}" srcId="{62659A16-8E5B-F145-A050-F96227D2BA7C}" destId="{FB892544-A953-3B43-B66B-D560264D8A49}" srcOrd="0" destOrd="0" parTransId="{E751B3DE-8758-2A49-A2B3-9CE068741279}" sibTransId="{18D6DC74-2CB4-DB4E-A4CC-999E5A00514D}"/>
    <dgm:cxn modelId="{F1958521-C135-5747-9651-FA0C0F50AE36}" srcId="{994E1471-BB01-7B46-B184-70DC55BBC1E4}" destId="{10B83DF0-4251-A847-A0E5-78058AC3D876}" srcOrd="0" destOrd="0" parTransId="{75CB10E9-D684-CC49-A62E-0949AE782218}" sibTransId="{CF73C3FB-F612-8442-A598-F35FC7FF18B1}"/>
    <dgm:cxn modelId="{74BA8534-FF19-B34D-A7DB-D3DDB48A2CA8}" type="presOf" srcId="{5EB52C4C-721F-A643-80CD-EE014CC2F0BD}" destId="{FFCFEB94-5ADF-2F40-AF3B-832D37C3EB68}" srcOrd="0" destOrd="0" presId="urn:microsoft.com/office/officeart/2005/8/layout/vList5"/>
    <dgm:cxn modelId="{E2A4846B-8385-DA43-BF74-D2E5D9D7B7E1}" type="presOf" srcId="{994E1471-BB01-7B46-B184-70DC55BBC1E4}" destId="{43583B60-56C1-CC42-B972-E39736121DC9}" srcOrd="0" destOrd="0" presId="urn:microsoft.com/office/officeart/2005/8/layout/vList5"/>
    <dgm:cxn modelId="{03E9776C-2A3D-1941-B4FE-2B191D33C42A}" type="presOf" srcId="{10B83DF0-4251-A847-A0E5-78058AC3D876}" destId="{1D3EDC65-55B2-2642-B51F-5E1D4E800B44}" srcOrd="0" destOrd="0" presId="urn:microsoft.com/office/officeart/2005/8/layout/vList5"/>
    <dgm:cxn modelId="{7D9FA56C-94C7-FC44-93E5-0660DB5E38D4}" srcId="{5EB52C4C-721F-A643-80CD-EE014CC2F0BD}" destId="{62659A16-8E5B-F145-A050-F96227D2BA7C}" srcOrd="0" destOrd="0" parTransId="{51E74421-AFEB-E14F-8094-8EBC2E2179FF}" sibTransId="{5AEAA0FD-0CE8-FA49-9156-E909633C3D87}"/>
    <dgm:cxn modelId="{962A4380-9908-9846-A273-910E7B264572}" type="presOf" srcId="{62659A16-8E5B-F145-A050-F96227D2BA7C}" destId="{DC18CCA4-98F2-4F43-83C9-5F231DC5C060}" srcOrd="0" destOrd="0" presId="urn:microsoft.com/office/officeart/2005/8/layout/vList5"/>
    <dgm:cxn modelId="{7F59DFB6-5F36-6D41-9544-B1402A5561CA}" type="presOf" srcId="{FB892544-A953-3B43-B66B-D560264D8A49}" destId="{FF27E054-9A21-D647-B382-22373B0FC237}" srcOrd="0" destOrd="0" presId="urn:microsoft.com/office/officeart/2005/8/layout/vList5"/>
    <dgm:cxn modelId="{3E9888D1-6693-8943-B447-AAFEEDAE46EE}" srcId="{5EB52C4C-721F-A643-80CD-EE014CC2F0BD}" destId="{994E1471-BB01-7B46-B184-70DC55BBC1E4}" srcOrd="1" destOrd="0" parTransId="{BCA7B0B4-508A-E04E-A5D8-522007739222}" sibTransId="{6B5F1AE9-50C1-364F-8B80-EE338E59122D}"/>
    <dgm:cxn modelId="{561552A5-0403-DF47-8F87-C069A2A50983}" type="presParOf" srcId="{FFCFEB94-5ADF-2F40-AF3B-832D37C3EB68}" destId="{822E45F5-B83E-7141-B25E-7FC063591DD5}" srcOrd="0" destOrd="0" presId="urn:microsoft.com/office/officeart/2005/8/layout/vList5"/>
    <dgm:cxn modelId="{E3649839-E113-8845-A480-6F7A1E40F92A}" type="presParOf" srcId="{822E45F5-B83E-7141-B25E-7FC063591DD5}" destId="{DC18CCA4-98F2-4F43-83C9-5F231DC5C060}" srcOrd="0" destOrd="0" presId="urn:microsoft.com/office/officeart/2005/8/layout/vList5"/>
    <dgm:cxn modelId="{11C2F7D7-6855-A94E-B3A2-CEFEEC82B5FA}" type="presParOf" srcId="{822E45F5-B83E-7141-B25E-7FC063591DD5}" destId="{FF27E054-9A21-D647-B382-22373B0FC237}" srcOrd="1" destOrd="0" presId="urn:microsoft.com/office/officeart/2005/8/layout/vList5"/>
    <dgm:cxn modelId="{145BB1BC-B6DF-4749-AD4D-DDBB676CE9A5}" type="presParOf" srcId="{FFCFEB94-5ADF-2F40-AF3B-832D37C3EB68}" destId="{760F3B49-3E56-5D40-A2CB-C8188A17FE7E}" srcOrd="1" destOrd="0" presId="urn:microsoft.com/office/officeart/2005/8/layout/vList5"/>
    <dgm:cxn modelId="{EF46DB3A-069C-EA4C-96C6-E5CB9458A850}" type="presParOf" srcId="{FFCFEB94-5ADF-2F40-AF3B-832D37C3EB68}" destId="{A53048B9-BBAB-514E-814F-187B178BAD3B}" srcOrd="2" destOrd="0" presId="urn:microsoft.com/office/officeart/2005/8/layout/vList5"/>
    <dgm:cxn modelId="{E1E19D9C-562E-AB44-B46A-2364450DFB9A}" type="presParOf" srcId="{A53048B9-BBAB-514E-814F-187B178BAD3B}" destId="{43583B60-56C1-CC42-B972-E39736121DC9}" srcOrd="0" destOrd="0" presId="urn:microsoft.com/office/officeart/2005/8/layout/vList5"/>
    <dgm:cxn modelId="{C573AC2E-3032-2A4D-9DA9-D4E2BD67A2F4}" type="presParOf" srcId="{A53048B9-BBAB-514E-814F-187B178BAD3B}" destId="{1D3EDC65-55B2-2642-B51F-5E1D4E800B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7F2E2-231A-EE49-B5E8-4A2CE9406BA0}">
      <dsp:nvSpPr>
        <dsp:cNvPr id="0" name=""/>
        <dsp:cNvSpPr/>
      </dsp:nvSpPr>
      <dsp:spPr>
        <a:xfrm>
          <a:off x="0" y="54237"/>
          <a:ext cx="1684765" cy="79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658EC-C66F-DE44-B4C6-B932BC3F156B}">
      <dsp:nvSpPr>
        <dsp:cNvPr id="0" name=""/>
        <dsp:cNvSpPr/>
      </dsp:nvSpPr>
      <dsp:spPr>
        <a:xfrm>
          <a:off x="136749" y="226291"/>
          <a:ext cx="1379538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 err="1">
              <a:solidFill>
                <a:schemeClr val="bg1"/>
              </a:solidFill>
            </a:rPr>
            <a:t>Inclusion</a:t>
          </a:r>
          <a:r>
            <a:rPr lang="it-IT" sz="1200" kern="1200" dirty="0">
              <a:solidFill>
                <a:schemeClr val="bg1"/>
              </a:solidFill>
            </a:rPr>
            <a:t> of</a:t>
          </a:r>
        </a:p>
      </dsp:txBody>
      <dsp:txXfrm>
        <a:off x="136749" y="226291"/>
        <a:ext cx="1379538" cy="39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7E054-9A21-D647-B382-22373B0FC237}">
      <dsp:nvSpPr>
        <dsp:cNvPr id="0" name=""/>
        <dsp:cNvSpPr/>
      </dsp:nvSpPr>
      <dsp:spPr>
        <a:xfrm rot="5400000">
          <a:off x="2988877" y="-784321"/>
          <a:ext cx="1596484" cy="35643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3200" b="1" kern="1200" dirty="0"/>
            <a:t>H</a:t>
          </a:r>
          <a:r>
            <a:rPr lang="it-IT" sz="3200" b="1" kern="1200" baseline="-25000" dirty="0"/>
            <a:t>2</a:t>
          </a:r>
          <a:r>
            <a:rPr lang="it-IT" sz="3200" b="1" kern="1200" dirty="0"/>
            <a:t>DCFDA</a:t>
          </a:r>
        </a:p>
      </dsp:txBody>
      <dsp:txXfrm rot="-5400000">
        <a:off x="2004946" y="277544"/>
        <a:ext cx="3486413" cy="1440616"/>
      </dsp:txXfrm>
    </dsp:sp>
    <dsp:sp modelId="{DC18CCA4-98F2-4F43-83C9-5F231DC5C060}">
      <dsp:nvSpPr>
        <dsp:cNvPr id="0" name=""/>
        <dsp:cNvSpPr/>
      </dsp:nvSpPr>
      <dsp:spPr>
        <a:xfrm>
          <a:off x="0" y="49"/>
          <a:ext cx="2004945" cy="19956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 err="1"/>
            <a:t>Oxidative</a:t>
          </a:r>
          <a:r>
            <a:rPr lang="it-IT" sz="3200" kern="1200" dirty="0"/>
            <a:t> stress</a:t>
          </a:r>
        </a:p>
      </dsp:txBody>
      <dsp:txXfrm>
        <a:off x="97417" y="97466"/>
        <a:ext cx="1810111" cy="1800771"/>
      </dsp:txXfrm>
    </dsp:sp>
    <dsp:sp modelId="{1D3EDC65-55B2-2642-B51F-5E1D4E800B44}">
      <dsp:nvSpPr>
        <dsp:cNvPr id="0" name=""/>
        <dsp:cNvSpPr/>
      </dsp:nvSpPr>
      <dsp:spPr>
        <a:xfrm rot="5400000">
          <a:off x="2988877" y="1311064"/>
          <a:ext cx="1596484" cy="35643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5300" kern="1200" dirty="0"/>
            <a:t>yH2AX Ab</a:t>
          </a:r>
        </a:p>
      </dsp:txBody>
      <dsp:txXfrm rot="-5400000">
        <a:off x="2004946" y="2372929"/>
        <a:ext cx="3486413" cy="1440616"/>
      </dsp:txXfrm>
    </dsp:sp>
    <dsp:sp modelId="{43583B60-56C1-CC42-B972-E39736121DC9}">
      <dsp:nvSpPr>
        <dsp:cNvPr id="0" name=""/>
        <dsp:cNvSpPr/>
      </dsp:nvSpPr>
      <dsp:spPr>
        <a:xfrm>
          <a:off x="0" y="2095435"/>
          <a:ext cx="2004945" cy="19956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/>
            <a:t>DNA </a:t>
          </a:r>
          <a:r>
            <a:rPr lang="it-IT" sz="3200" kern="1200" dirty="0" err="1"/>
            <a:t>damage</a:t>
          </a:r>
          <a:endParaRPr lang="it-IT" sz="3200" kern="1200" dirty="0"/>
        </a:p>
      </dsp:txBody>
      <dsp:txXfrm>
        <a:off x="97417" y="2192852"/>
        <a:ext cx="1810111" cy="1800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24D49-7F29-4F4E-B823-397D2356399F}" type="datetimeFigureOut">
              <a:rPr lang="it-IT" smtClean="0"/>
              <a:t>14/05/25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7D17E-758D-1A43-8475-88D8A47307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27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7D17E-758D-1A43-8475-88D8A47307C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1087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7D17E-758D-1A43-8475-88D8A47307C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201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7D17E-758D-1A43-8475-88D8A47307C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3099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7D17E-758D-1A43-8475-88D8A47307C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626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B1BAD-1A9E-BCAB-327B-6D2A45F17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897CE11-B1A9-7DD1-4B6F-0B986C70B3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5397B98-EC60-F375-10D1-15B48B5D7C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82B133-1675-A92F-7FFF-D58A4E0EEA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7D17E-758D-1A43-8475-88D8A47307C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0210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7D17E-758D-1A43-8475-88D8A47307C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573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3C66C-7FE1-6A0D-0BF3-16EA5B720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1ECC874-3183-29A0-1AD3-2590B9DED8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A73A471-4398-6082-024F-03286FE326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2DA1B8-AD20-91F8-EFA2-A51B853077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7D17E-758D-1A43-8475-88D8A47307C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687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4B48E-43E9-9EFE-2452-F6845C0E5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647C8B7-7444-74BA-DAE4-A6F9FF2E18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A46E773-1BFF-3F04-5030-A002B19ADB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6C7E039-94A5-8742-6C95-A287037433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7D17E-758D-1A43-8475-88D8A47307C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953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387D1-EF4C-FBEC-2164-6C055F7FB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7264106-0A38-BC8C-B6BF-2050A31D97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A868762-0D99-F4FC-215E-7D7D01717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510C6E4-6594-C896-FB43-D24297E173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7D17E-758D-1A43-8475-88D8A47307C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788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77E92-B76C-11AA-1EEA-977E346A0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73FC44C-D6CB-D4DD-9E9D-5BC0C0C6AA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7810500-125B-366D-C5E9-27778F269D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B0A790-1CA4-EB84-EED3-C750C5CEB0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7D17E-758D-1A43-8475-88D8A47307C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66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1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8.svg"/><Relationship Id="rId9" Type="http://schemas.openxmlformats.org/officeDocument/2006/relationships/diagramData" Target="../diagrams/data2.xml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microsoft.com/office/2007/relationships/hdphoto" Target="../media/hdphoto1.wdp"/><Relationship Id="rId1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6" Type="http://schemas.openxmlformats.org/officeDocument/2006/relationships/diagramLayout" Target="../diagrams/layout1.xml"/><Relationship Id="rId20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1.jpeg"/><Relationship Id="rId5" Type="http://schemas.openxmlformats.org/officeDocument/2006/relationships/image" Target="../media/image1.png"/><Relationship Id="rId15" Type="http://schemas.openxmlformats.org/officeDocument/2006/relationships/diagramData" Target="../diagrams/data1.xml"/><Relationship Id="rId10" Type="http://schemas.openxmlformats.org/officeDocument/2006/relationships/image" Target="../media/image4.svg"/><Relationship Id="rId19" Type="http://schemas.microsoft.com/office/2007/relationships/diagramDrawing" Target="../diagrams/drawing1.xml"/><Relationship Id="rId4" Type="http://schemas.openxmlformats.org/officeDocument/2006/relationships/image" Target="../media/image8.svg"/><Relationship Id="rId9" Type="http://schemas.openxmlformats.org/officeDocument/2006/relationships/image" Target="../media/image3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6.emf"/><Relationship Id="rId5" Type="http://schemas.openxmlformats.org/officeDocument/2006/relationships/image" Target="../media/image1.png"/><Relationship Id="rId10" Type="http://schemas.openxmlformats.org/officeDocument/2006/relationships/image" Target="../media/image15.emf"/><Relationship Id="rId4" Type="http://schemas.openxmlformats.org/officeDocument/2006/relationships/image" Target="../media/image8.svg"/><Relationship Id="rId9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20.emf"/><Relationship Id="rId5" Type="http://schemas.openxmlformats.org/officeDocument/2006/relationships/image" Target="../media/image1.png"/><Relationship Id="rId10" Type="http://schemas.openxmlformats.org/officeDocument/2006/relationships/image" Target="../media/image19.emf"/><Relationship Id="rId4" Type="http://schemas.openxmlformats.org/officeDocument/2006/relationships/image" Target="../media/image8.svg"/><Relationship Id="rId9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openxmlformats.org/officeDocument/2006/relationships/image" Target="../media/image23.jpeg"/><Relationship Id="rId4" Type="http://schemas.openxmlformats.org/officeDocument/2006/relationships/image" Target="../media/image8.sv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26.emf"/><Relationship Id="rId5" Type="http://schemas.openxmlformats.org/officeDocument/2006/relationships/image" Target="../media/image1.png"/><Relationship Id="rId10" Type="http://schemas.openxmlformats.org/officeDocument/2006/relationships/image" Target="../media/image25.emf"/><Relationship Id="rId4" Type="http://schemas.openxmlformats.org/officeDocument/2006/relationships/image" Target="../media/image8.svg"/><Relationship Id="rId9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openxmlformats.org/officeDocument/2006/relationships/image" Target="../media/image23.jpeg"/><Relationship Id="rId4" Type="http://schemas.openxmlformats.org/officeDocument/2006/relationships/image" Target="../media/image8.sv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30.emf"/><Relationship Id="rId5" Type="http://schemas.openxmlformats.org/officeDocument/2006/relationships/image" Target="../media/image1.png"/><Relationship Id="rId10" Type="http://schemas.openxmlformats.org/officeDocument/2006/relationships/image" Target="../media/image29.emf"/><Relationship Id="rId4" Type="http://schemas.openxmlformats.org/officeDocument/2006/relationships/image" Target="../media/image8.svg"/><Relationship Id="rId9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openxmlformats.org/officeDocument/2006/relationships/image" Target="../media/image3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34.emf"/><Relationship Id="rId5" Type="http://schemas.openxmlformats.org/officeDocument/2006/relationships/image" Target="../media/image1.png"/><Relationship Id="rId10" Type="http://schemas.openxmlformats.org/officeDocument/2006/relationships/image" Target="../media/image33.emf"/><Relationship Id="rId4" Type="http://schemas.openxmlformats.org/officeDocument/2006/relationships/image" Target="../media/image8.svg"/><Relationship Id="rId9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0" y="3900980"/>
            <a:ext cx="13716000" cy="4216968"/>
            <a:chOff x="0" y="0"/>
            <a:chExt cx="18288000" cy="5622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000" cy="5622624"/>
            </a:xfrm>
            <a:custGeom>
              <a:avLst/>
              <a:gdLst/>
              <a:ahLst/>
              <a:cxnLst/>
              <a:rect l="l" t="t" r="r" b="b"/>
              <a:pathLst>
                <a:path w="18288000" h="5622624">
                  <a:moveTo>
                    <a:pt x="0" y="0"/>
                  </a:moveTo>
                  <a:lnTo>
                    <a:pt x="18288000" y="0"/>
                  </a:lnTo>
                  <a:lnTo>
                    <a:pt x="18288000" y="5622624"/>
                  </a:lnTo>
                  <a:lnTo>
                    <a:pt x="0" y="56226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57175"/>
              <a:ext cx="18288000" cy="587979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11556"/>
                </a:lnSpc>
              </a:pPr>
              <a:endParaRPr dirty="0"/>
            </a:p>
            <a:p>
              <a:pPr algn="ctr">
                <a:lnSpc>
                  <a:spcPts val="3466"/>
                </a:lnSpc>
              </a:pPr>
              <a:endParaRPr dirty="0"/>
            </a:p>
            <a:p>
              <a:pPr algn="ctr">
                <a:lnSpc>
                  <a:spcPts val="7704"/>
                </a:lnSpc>
              </a:pPr>
              <a:r>
                <a:rPr lang="en-US" sz="6000" dirty="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Meeting</a:t>
              </a:r>
            </a:p>
            <a:p>
              <a:pPr algn="ctr">
                <a:lnSpc>
                  <a:spcPts val="5392"/>
                </a:lnSpc>
              </a:pPr>
              <a:r>
                <a:rPr lang="en-US" sz="4200" dirty="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14/05/2025</a:t>
              </a:r>
            </a:p>
            <a:p>
              <a:pPr algn="ctr">
                <a:lnSpc>
                  <a:spcPts val="3466"/>
                </a:lnSpc>
              </a:pPr>
              <a:endParaRPr lang="en-US" sz="42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6138982" y="1442450"/>
            <a:ext cx="6010035" cy="2270089"/>
          </a:xfrm>
          <a:custGeom>
            <a:avLst/>
            <a:gdLst/>
            <a:ahLst/>
            <a:cxnLst/>
            <a:rect l="l" t="t" r="r" b="b"/>
            <a:pathLst>
              <a:path w="6010035" h="2270089">
                <a:moveTo>
                  <a:pt x="0" y="0"/>
                </a:moveTo>
                <a:lnTo>
                  <a:pt x="6010035" y="0"/>
                </a:lnTo>
                <a:lnTo>
                  <a:pt x="6010035" y="2270090"/>
                </a:lnTo>
                <a:lnTo>
                  <a:pt x="0" y="22700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38" b="-138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6" name="Group 6"/>
          <p:cNvGrpSpPr/>
          <p:nvPr/>
        </p:nvGrpSpPr>
        <p:grpSpPr>
          <a:xfrm>
            <a:off x="2286000" y="4127174"/>
            <a:ext cx="13716000" cy="1144704"/>
            <a:chOff x="0" y="0"/>
            <a:chExt cx="18288000" cy="15262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288000" cy="1526272"/>
            </a:xfrm>
            <a:custGeom>
              <a:avLst/>
              <a:gdLst/>
              <a:ahLst/>
              <a:cxnLst/>
              <a:rect l="l" t="t" r="r" b="b"/>
              <a:pathLst>
                <a:path w="18288000" h="1526272">
                  <a:moveTo>
                    <a:pt x="0" y="0"/>
                  </a:moveTo>
                  <a:lnTo>
                    <a:pt x="18288000" y="0"/>
                  </a:lnTo>
                  <a:lnTo>
                    <a:pt x="18288000" y="1526272"/>
                  </a:lnTo>
                  <a:lnTo>
                    <a:pt x="0" y="15262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8288000" cy="155484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916"/>
                </a:lnSpc>
              </a:pPr>
              <a:r>
                <a:rPr lang="en-US" sz="2700" b="1">
                  <a:solidFill>
                    <a:srgbClr val="087E8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MULTIDIMENSIONAL INTEGRATED QUANTITATIVE APPROACH TO ASSESS SAFETY AND SUSTAINABILITY OF NANOMATERIALS IN REAL CASE LIFE CYCLE SCENARIOS USING NANOSPECIFIC IMPACT CATEGORIES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10139" y="9705862"/>
            <a:ext cx="15067722" cy="415498"/>
            <a:chOff x="0" y="0"/>
            <a:chExt cx="20090296" cy="55399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090296" cy="553998"/>
            </a:xfrm>
            <a:custGeom>
              <a:avLst/>
              <a:gdLst/>
              <a:ahLst/>
              <a:cxnLst/>
              <a:rect l="l" t="t" r="r" b="b"/>
              <a:pathLst>
                <a:path w="20090296" h="553998">
                  <a:moveTo>
                    <a:pt x="0" y="0"/>
                  </a:moveTo>
                  <a:lnTo>
                    <a:pt x="20090296" y="0"/>
                  </a:lnTo>
                  <a:lnTo>
                    <a:pt x="20090296" y="553998"/>
                  </a:lnTo>
                  <a:lnTo>
                    <a:pt x="0" y="5539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0090296" cy="59209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This project has received funding from the European Union’s Horizon Europe research and innovation programme under GA No 101138414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582900" y="448578"/>
            <a:ext cx="2386341" cy="508988"/>
          </a:xfrm>
          <a:custGeom>
            <a:avLst/>
            <a:gdLst/>
            <a:ahLst/>
            <a:cxnLst/>
            <a:rect l="l" t="t" r="r" b="b"/>
            <a:pathLst>
              <a:path w="2386341" h="508988">
                <a:moveTo>
                  <a:pt x="0" y="0"/>
                </a:moveTo>
                <a:lnTo>
                  <a:pt x="2386341" y="0"/>
                </a:lnTo>
                <a:lnTo>
                  <a:pt x="2386341" y="508988"/>
                </a:lnTo>
                <a:lnTo>
                  <a:pt x="0" y="5089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433" b="-43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3A51BCDE-15D8-5064-FAA1-D98A10096071}"/>
              </a:ext>
            </a:extLst>
          </p:cNvPr>
          <p:cNvSpPr/>
          <p:nvPr/>
        </p:nvSpPr>
        <p:spPr>
          <a:xfrm>
            <a:off x="16535400" y="190134"/>
            <a:ext cx="1421766" cy="1534861"/>
          </a:xfrm>
          <a:custGeom>
            <a:avLst/>
            <a:gdLst/>
            <a:ahLst/>
            <a:cxnLst/>
            <a:rect l="l" t="t" r="r" b="b"/>
            <a:pathLst>
              <a:path w="1233394" h="1331505">
                <a:moveTo>
                  <a:pt x="0" y="0"/>
                </a:moveTo>
                <a:lnTo>
                  <a:pt x="1233394" y="0"/>
                </a:lnTo>
                <a:lnTo>
                  <a:pt x="1233394" y="1331505"/>
                </a:lnTo>
                <a:lnTo>
                  <a:pt x="0" y="133150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4396D676-2C6C-7556-00E7-B18E430CFCA2}"/>
              </a:ext>
            </a:extLst>
          </p:cNvPr>
          <p:cNvSpPr/>
          <p:nvPr/>
        </p:nvSpPr>
        <p:spPr>
          <a:xfrm>
            <a:off x="14935200" y="291811"/>
            <a:ext cx="1331505" cy="1331505"/>
          </a:xfrm>
          <a:custGeom>
            <a:avLst/>
            <a:gdLst/>
            <a:ahLst/>
            <a:cxnLst/>
            <a:rect l="l" t="t" r="r" b="b"/>
            <a:pathLst>
              <a:path w="1331505" h="1331505">
                <a:moveTo>
                  <a:pt x="0" y="0"/>
                </a:moveTo>
                <a:lnTo>
                  <a:pt x="1331505" y="0"/>
                </a:lnTo>
                <a:lnTo>
                  <a:pt x="1331505" y="1331505"/>
                </a:lnTo>
                <a:lnTo>
                  <a:pt x="0" y="133150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75A7A06-858F-A106-9B0A-BF1C074A52ED}"/>
              </a:ext>
            </a:extLst>
          </p:cNvPr>
          <p:cNvSpPr txBox="1"/>
          <p:nvPr/>
        </p:nvSpPr>
        <p:spPr>
          <a:xfrm>
            <a:off x="4610099" y="7741573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tx2"/>
                </a:solidFill>
              </a:rPr>
              <a:t>STEFANO CERVELLERA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ECFEF-E0D5-ED64-BB12-B7398FB7D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7F0F103-E20A-B917-B704-1254E6001BB8}"/>
              </a:ext>
            </a:extLst>
          </p:cNvPr>
          <p:cNvSpPr/>
          <p:nvPr/>
        </p:nvSpPr>
        <p:spPr>
          <a:xfrm>
            <a:off x="16787516" y="9866868"/>
            <a:ext cx="930303" cy="232383"/>
          </a:xfrm>
          <a:custGeom>
            <a:avLst/>
            <a:gdLst/>
            <a:ahLst/>
            <a:cxnLst/>
            <a:rect l="l" t="t" r="r" b="b"/>
            <a:pathLst>
              <a:path w="930303" h="232383">
                <a:moveTo>
                  <a:pt x="0" y="0"/>
                </a:moveTo>
                <a:lnTo>
                  <a:pt x="930302" y="0"/>
                </a:lnTo>
                <a:lnTo>
                  <a:pt x="930302" y="232383"/>
                </a:lnTo>
                <a:lnTo>
                  <a:pt x="0" y="232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062" b="-1062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79EF667-A2E3-DE68-0B0A-3D85190CF607}"/>
              </a:ext>
            </a:extLst>
          </p:cNvPr>
          <p:cNvGrpSpPr/>
          <p:nvPr/>
        </p:nvGrpSpPr>
        <p:grpSpPr>
          <a:xfrm>
            <a:off x="12720420" y="9798393"/>
            <a:ext cx="3935896" cy="369331"/>
            <a:chOff x="0" y="0"/>
            <a:chExt cx="5247862" cy="49244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E5F504F-E395-BE7C-A8CE-922AA1B4D8D6}"/>
                </a:ext>
              </a:extLst>
            </p:cNvPr>
            <p:cNvSpPr/>
            <p:nvPr/>
          </p:nvSpPr>
          <p:spPr>
            <a:xfrm>
              <a:off x="0" y="0"/>
              <a:ext cx="5247862" cy="492442"/>
            </a:xfrm>
            <a:custGeom>
              <a:avLst/>
              <a:gdLst/>
              <a:ahLst/>
              <a:cxnLst/>
              <a:rect l="l" t="t" r="r" b="b"/>
              <a:pathLst>
                <a:path w="5247862" h="492442">
                  <a:moveTo>
                    <a:pt x="0" y="0"/>
                  </a:moveTo>
                  <a:lnTo>
                    <a:pt x="5247862" y="0"/>
                  </a:lnTo>
                  <a:lnTo>
                    <a:pt x="5247862" y="492442"/>
                  </a:lnTo>
                  <a:lnTo>
                    <a:pt x="0" y="4924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0925B5D-9ACC-6B10-91F5-1BAF6E848C11}"/>
                </a:ext>
              </a:extLst>
            </p:cNvPr>
            <p:cNvSpPr txBox="1"/>
            <p:nvPr/>
          </p:nvSpPr>
          <p:spPr>
            <a:xfrm>
              <a:off x="0" y="-19050"/>
              <a:ext cx="5247862" cy="51149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1800"/>
                </a:lnSpc>
              </a:pPr>
              <a:r>
                <a:rPr lang="en-US" sz="15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INTEGRANO project – GA No: 101138414</a:t>
              </a: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D77E955F-A534-E80D-9372-800F11F9D0BD}"/>
              </a:ext>
            </a:extLst>
          </p:cNvPr>
          <p:cNvSpPr/>
          <p:nvPr/>
        </p:nvSpPr>
        <p:spPr>
          <a:xfrm>
            <a:off x="582900" y="212648"/>
            <a:ext cx="2164516" cy="817574"/>
          </a:xfrm>
          <a:custGeom>
            <a:avLst/>
            <a:gdLst/>
            <a:ahLst/>
            <a:cxnLst/>
            <a:rect l="l" t="t" r="r" b="b"/>
            <a:pathLst>
              <a:path w="2164516" h="817574">
                <a:moveTo>
                  <a:pt x="0" y="0"/>
                </a:moveTo>
                <a:lnTo>
                  <a:pt x="2164516" y="0"/>
                </a:lnTo>
                <a:lnTo>
                  <a:pt x="2164516" y="817573"/>
                </a:lnTo>
                <a:lnTo>
                  <a:pt x="0" y="8175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9" r="-69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9A73F098-BFA9-6FE7-6DDC-E18971978127}"/>
              </a:ext>
            </a:extLst>
          </p:cNvPr>
          <p:cNvSpPr/>
          <p:nvPr/>
        </p:nvSpPr>
        <p:spPr>
          <a:xfrm rot="3816">
            <a:off x="539110" y="9500433"/>
            <a:ext cx="17158097" cy="0"/>
          </a:xfrm>
          <a:prstGeom prst="line">
            <a:avLst/>
          </a:prstGeom>
          <a:ln w="9525" cap="rnd">
            <a:solidFill>
              <a:srgbClr val="087E8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41FE060C-59BA-C1B6-A806-9A58BE58D9FF}"/>
              </a:ext>
            </a:extLst>
          </p:cNvPr>
          <p:cNvSpPr/>
          <p:nvPr/>
        </p:nvSpPr>
        <p:spPr>
          <a:xfrm>
            <a:off x="582900" y="9612374"/>
            <a:ext cx="2386341" cy="508987"/>
          </a:xfrm>
          <a:custGeom>
            <a:avLst/>
            <a:gdLst/>
            <a:ahLst/>
            <a:cxnLst/>
            <a:rect l="l" t="t" r="r" b="b"/>
            <a:pathLst>
              <a:path w="2386341" h="508987">
                <a:moveTo>
                  <a:pt x="0" y="0"/>
                </a:moveTo>
                <a:lnTo>
                  <a:pt x="2386341" y="0"/>
                </a:lnTo>
                <a:lnTo>
                  <a:pt x="2386341" y="508987"/>
                </a:lnTo>
                <a:lnTo>
                  <a:pt x="0" y="5089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433" b="-43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6E51154-C71C-33C4-8EE1-EB390550FD7F}"/>
              </a:ext>
            </a:extLst>
          </p:cNvPr>
          <p:cNvSpPr txBox="1"/>
          <p:nvPr/>
        </p:nvSpPr>
        <p:spPr>
          <a:xfrm>
            <a:off x="1776070" y="796604"/>
            <a:ext cx="14249400" cy="12926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87E8B"/>
                </a:solidFill>
                <a:latin typeface="Calibri (MS)"/>
                <a:ea typeface="Calibri (MS)"/>
                <a:cs typeface="Calibri (MS)"/>
                <a:sym typeface="Calibri (MS)"/>
              </a:rPr>
              <a:t>In the coming months</a:t>
            </a:r>
          </a:p>
          <a:p>
            <a:endParaRPr lang="it-IT" dirty="0"/>
          </a:p>
        </p:txBody>
      </p:sp>
      <p:graphicFrame>
        <p:nvGraphicFramePr>
          <p:cNvPr id="17" name="Diagramma 16">
            <a:extLst>
              <a:ext uri="{FF2B5EF4-FFF2-40B4-BE49-F238E27FC236}">
                <a16:creationId xmlns:a16="http://schemas.microsoft.com/office/drawing/2014/main" id="{D36AEF83-D0ED-184B-F0EE-9C7F843856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0957223"/>
              </p:ext>
            </p:extLst>
          </p:nvPr>
        </p:nvGraphicFramePr>
        <p:xfrm>
          <a:off x="6116123" y="3342354"/>
          <a:ext cx="5569293" cy="4091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7" name="Rettangolo con angoli arrotondati sullo stesso lato 26">
            <a:extLst>
              <a:ext uri="{FF2B5EF4-FFF2-40B4-BE49-F238E27FC236}">
                <a16:creationId xmlns:a16="http://schemas.microsoft.com/office/drawing/2014/main" id="{B7430436-AAF9-8B77-535A-740358FB0FCC}"/>
              </a:ext>
            </a:extLst>
          </p:cNvPr>
          <p:cNvSpPr/>
          <p:nvPr/>
        </p:nvSpPr>
        <p:spPr>
          <a:xfrm>
            <a:off x="6048059" y="2390140"/>
            <a:ext cx="2164516" cy="734095"/>
          </a:xfrm>
          <a:prstGeom prst="round2Same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reflection stA="0" endPos="65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Endpoints</a:t>
            </a:r>
          </a:p>
        </p:txBody>
      </p:sp>
      <p:sp>
        <p:nvSpPr>
          <p:cNvPr id="31" name="Rettangolo con angoli arrotondati sullo stesso lato 30">
            <a:extLst>
              <a:ext uri="{FF2B5EF4-FFF2-40B4-BE49-F238E27FC236}">
                <a16:creationId xmlns:a16="http://schemas.microsoft.com/office/drawing/2014/main" id="{66176CEF-09D3-E084-0643-7147FD953E51}"/>
              </a:ext>
            </a:extLst>
          </p:cNvPr>
          <p:cNvSpPr/>
          <p:nvPr/>
        </p:nvSpPr>
        <p:spPr>
          <a:xfrm>
            <a:off x="8746340" y="2431207"/>
            <a:ext cx="2164516" cy="734095"/>
          </a:xfrm>
          <a:prstGeom prst="round2Same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reflection stA="0" endPos="620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>
                <a:solidFill>
                  <a:srgbClr val="FF0000"/>
                </a:solidFill>
              </a:rPr>
              <a:t>Assays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32" name="Freeform 3">
            <a:extLst>
              <a:ext uri="{FF2B5EF4-FFF2-40B4-BE49-F238E27FC236}">
                <a16:creationId xmlns:a16="http://schemas.microsoft.com/office/drawing/2014/main" id="{99F21945-B004-7B0F-6300-234074ADFF66}"/>
              </a:ext>
            </a:extLst>
          </p:cNvPr>
          <p:cNvSpPr/>
          <p:nvPr/>
        </p:nvSpPr>
        <p:spPr>
          <a:xfrm>
            <a:off x="16541784" y="262791"/>
            <a:ext cx="1421766" cy="1534861"/>
          </a:xfrm>
          <a:custGeom>
            <a:avLst/>
            <a:gdLst/>
            <a:ahLst/>
            <a:cxnLst/>
            <a:rect l="l" t="t" r="r" b="b"/>
            <a:pathLst>
              <a:path w="1233394" h="1331505">
                <a:moveTo>
                  <a:pt x="0" y="0"/>
                </a:moveTo>
                <a:lnTo>
                  <a:pt x="1233394" y="0"/>
                </a:lnTo>
                <a:lnTo>
                  <a:pt x="1233394" y="1331505"/>
                </a:lnTo>
                <a:lnTo>
                  <a:pt x="0" y="133150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786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768F1-341A-8B5D-5BC6-F30F7A275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E128A0F-FBB7-B6AB-49CA-B65660E1E0AA}"/>
              </a:ext>
            </a:extLst>
          </p:cNvPr>
          <p:cNvSpPr/>
          <p:nvPr/>
        </p:nvSpPr>
        <p:spPr>
          <a:xfrm>
            <a:off x="16787516" y="9866868"/>
            <a:ext cx="930303" cy="232383"/>
          </a:xfrm>
          <a:custGeom>
            <a:avLst/>
            <a:gdLst/>
            <a:ahLst/>
            <a:cxnLst/>
            <a:rect l="l" t="t" r="r" b="b"/>
            <a:pathLst>
              <a:path w="930303" h="232383">
                <a:moveTo>
                  <a:pt x="0" y="0"/>
                </a:moveTo>
                <a:lnTo>
                  <a:pt x="930302" y="0"/>
                </a:lnTo>
                <a:lnTo>
                  <a:pt x="930302" y="232383"/>
                </a:lnTo>
                <a:lnTo>
                  <a:pt x="0" y="232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062" b="-1062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222B935-92A2-C514-3136-90339FA9F991}"/>
              </a:ext>
            </a:extLst>
          </p:cNvPr>
          <p:cNvGrpSpPr/>
          <p:nvPr/>
        </p:nvGrpSpPr>
        <p:grpSpPr>
          <a:xfrm>
            <a:off x="12720420" y="9798393"/>
            <a:ext cx="3935896" cy="369331"/>
            <a:chOff x="0" y="0"/>
            <a:chExt cx="5247862" cy="49244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BB69ECD-4CE7-2A9C-2872-5ED11D7663E0}"/>
                </a:ext>
              </a:extLst>
            </p:cNvPr>
            <p:cNvSpPr/>
            <p:nvPr/>
          </p:nvSpPr>
          <p:spPr>
            <a:xfrm>
              <a:off x="0" y="0"/>
              <a:ext cx="5247862" cy="492442"/>
            </a:xfrm>
            <a:custGeom>
              <a:avLst/>
              <a:gdLst/>
              <a:ahLst/>
              <a:cxnLst/>
              <a:rect l="l" t="t" r="r" b="b"/>
              <a:pathLst>
                <a:path w="5247862" h="492442">
                  <a:moveTo>
                    <a:pt x="0" y="0"/>
                  </a:moveTo>
                  <a:lnTo>
                    <a:pt x="5247862" y="0"/>
                  </a:lnTo>
                  <a:lnTo>
                    <a:pt x="5247862" y="492442"/>
                  </a:lnTo>
                  <a:lnTo>
                    <a:pt x="0" y="4924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B84ABDB-EF1C-53D7-2D20-3DE1821D9E3F}"/>
                </a:ext>
              </a:extLst>
            </p:cNvPr>
            <p:cNvSpPr txBox="1"/>
            <p:nvPr/>
          </p:nvSpPr>
          <p:spPr>
            <a:xfrm>
              <a:off x="0" y="-19050"/>
              <a:ext cx="5247862" cy="51149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1800"/>
                </a:lnSpc>
              </a:pPr>
              <a:r>
                <a:rPr lang="en-US" sz="15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INTEGRANO project – GA No: 101138414</a:t>
              </a: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F55E897F-5AE0-52B5-7113-E5F658E1936C}"/>
              </a:ext>
            </a:extLst>
          </p:cNvPr>
          <p:cNvSpPr/>
          <p:nvPr/>
        </p:nvSpPr>
        <p:spPr>
          <a:xfrm>
            <a:off x="582900" y="212648"/>
            <a:ext cx="2164516" cy="817574"/>
          </a:xfrm>
          <a:custGeom>
            <a:avLst/>
            <a:gdLst/>
            <a:ahLst/>
            <a:cxnLst/>
            <a:rect l="l" t="t" r="r" b="b"/>
            <a:pathLst>
              <a:path w="2164516" h="817574">
                <a:moveTo>
                  <a:pt x="0" y="0"/>
                </a:moveTo>
                <a:lnTo>
                  <a:pt x="2164516" y="0"/>
                </a:lnTo>
                <a:lnTo>
                  <a:pt x="2164516" y="817573"/>
                </a:lnTo>
                <a:lnTo>
                  <a:pt x="0" y="8175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9" r="-69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0B2DADDE-E1D3-DF66-1C0E-DB42E1C81220}"/>
              </a:ext>
            </a:extLst>
          </p:cNvPr>
          <p:cNvSpPr/>
          <p:nvPr/>
        </p:nvSpPr>
        <p:spPr>
          <a:xfrm rot="3816">
            <a:off x="539110" y="9500433"/>
            <a:ext cx="17158097" cy="0"/>
          </a:xfrm>
          <a:prstGeom prst="line">
            <a:avLst/>
          </a:prstGeom>
          <a:ln w="9525" cap="rnd">
            <a:solidFill>
              <a:srgbClr val="087E8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9F95B628-52AF-FF32-54F3-6B652B00DAB5}"/>
              </a:ext>
            </a:extLst>
          </p:cNvPr>
          <p:cNvSpPr/>
          <p:nvPr/>
        </p:nvSpPr>
        <p:spPr>
          <a:xfrm rot="-10800000">
            <a:off x="17205644" y="-326280"/>
            <a:ext cx="1384995" cy="1384995"/>
          </a:xfrm>
          <a:custGeom>
            <a:avLst/>
            <a:gdLst/>
            <a:ahLst/>
            <a:cxnLst/>
            <a:rect l="l" t="t" r="r" b="b"/>
            <a:pathLst>
              <a:path w="667910" h="667910">
                <a:moveTo>
                  <a:pt x="0" y="0"/>
                </a:moveTo>
                <a:lnTo>
                  <a:pt x="667910" y="0"/>
                </a:lnTo>
                <a:lnTo>
                  <a:pt x="667910" y="667909"/>
                </a:lnTo>
                <a:lnTo>
                  <a:pt x="0" y="6679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0DFCF0E6-E954-0815-165F-6ACD1440EB9D}"/>
              </a:ext>
            </a:extLst>
          </p:cNvPr>
          <p:cNvSpPr/>
          <p:nvPr/>
        </p:nvSpPr>
        <p:spPr>
          <a:xfrm>
            <a:off x="582900" y="9612374"/>
            <a:ext cx="2386341" cy="508987"/>
          </a:xfrm>
          <a:custGeom>
            <a:avLst/>
            <a:gdLst/>
            <a:ahLst/>
            <a:cxnLst/>
            <a:rect l="l" t="t" r="r" b="b"/>
            <a:pathLst>
              <a:path w="2386341" h="508987">
                <a:moveTo>
                  <a:pt x="0" y="0"/>
                </a:moveTo>
                <a:lnTo>
                  <a:pt x="2386341" y="0"/>
                </a:lnTo>
                <a:lnTo>
                  <a:pt x="2386341" y="508987"/>
                </a:lnTo>
                <a:lnTo>
                  <a:pt x="0" y="5089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433" b="-43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A03A06C-78A8-CAB3-3B16-007D1AEA97D8}"/>
              </a:ext>
            </a:extLst>
          </p:cNvPr>
          <p:cNvSpPr txBox="1"/>
          <p:nvPr/>
        </p:nvSpPr>
        <p:spPr>
          <a:xfrm>
            <a:off x="1769572" y="447859"/>
            <a:ext cx="1424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87E8B"/>
                </a:solidFill>
                <a:latin typeface="Calibri (MS)"/>
                <a:ea typeface="Calibri (MS)"/>
                <a:cs typeface="Calibri (MS)"/>
                <a:sym typeface="Calibri (MS)"/>
              </a:rPr>
              <a:t>Perovskites</a:t>
            </a:r>
          </a:p>
          <a:p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FC7E6DD-9BA1-4AB0-7B56-87963A70274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1" b="2354"/>
          <a:stretch/>
        </p:blipFill>
        <p:spPr>
          <a:xfrm>
            <a:off x="2314708" y="5536032"/>
            <a:ext cx="7017386" cy="3885260"/>
          </a:xfrm>
          <a:prstGeom prst="rect">
            <a:avLst/>
          </a:prstGeom>
        </p:spPr>
      </p:pic>
      <p:pic>
        <p:nvPicPr>
          <p:cNvPr id="17" name="Immagine 16" descr="Immagine che contiene spezia, polvere&#10;&#10;Il contenuto generato dall'IA potrebbe non essere corretto.">
            <a:extLst>
              <a:ext uri="{FF2B5EF4-FFF2-40B4-BE49-F238E27FC236}">
                <a16:creationId xmlns:a16="http://schemas.microsoft.com/office/drawing/2014/main" id="{861386C4-6DA2-B7DF-0DCF-8A2BA65307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043" b="73097" l="10000" r="90000"/>
                    </a14:imgEffect>
                  </a14:imgLayer>
                </a14:imgProps>
              </a:ext>
            </a:extLst>
          </a:blip>
          <a:srcRect t="19036" b="20896"/>
          <a:stretch/>
        </p:blipFill>
        <p:spPr>
          <a:xfrm>
            <a:off x="12482206" y="2039608"/>
            <a:ext cx="4067434" cy="24432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58063D72-BB30-D0D1-8BDF-D4ADA42DA958}"/>
                  </a:ext>
                </a:extLst>
              </p:cNvPr>
              <p:cNvSpPr txBox="1"/>
              <p:nvPr/>
            </p:nvSpPr>
            <p:spPr>
              <a:xfrm>
                <a:off x="8356234" y="2611053"/>
                <a:ext cx="157553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it-IT" sz="4000" b="1" i="1" dirty="0">
                    <a:solidFill>
                      <a:schemeClr val="accent5">
                        <a:lumMod val="75000"/>
                      </a:schemeClr>
                    </a:solidFill>
                  </a:rPr>
                  <a:t>AB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4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4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it-IT" sz="4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it-IT" sz="4000" b="1" i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58063D72-BB30-D0D1-8BDF-D4ADA42DA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234" y="2611053"/>
                <a:ext cx="1575531" cy="615553"/>
              </a:xfrm>
              <a:prstGeom prst="rect">
                <a:avLst/>
              </a:prstGeom>
              <a:blipFill>
                <a:blip r:embed="rId14"/>
                <a:stretch>
                  <a:fillRect l="-20161" t="-22449" b="-5102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97EAC96-465D-B139-94F2-7F4A67F82669}"/>
              </a:ext>
            </a:extLst>
          </p:cNvPr>
          <p:cNvSpPr txBox="1"/>
          <p:nvPr/>
        </p:nvSpPr>
        <p:spPr>
          <a:xfrm>
            <a:off x="1738360" y="2907042"/>
            <a:ext cx="834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Sr</a:t>
            </a: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6C0C5C7B-8139-9468-3178-AE64C49DBBE6}"/>
              </a:ext>
            </a:extLst>
          </p:cNvPr>
          <p:cNvSpPr/>
          <p:nvPr/>
        </p:nvSpPr>
        <p:spPr>
          <a:xfrm>
            <a:off x="8111446" y="2339931"/>
            <a:ext cx="1684765" cy="1163325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6" name="Diagramma 25">
            <a:extLst>
              <a:ext uri="{FF2B5EF4-FFF2-40B4-BE49-F238E27FC236}">
                <a16:creationId xmlns:a16="http://schemas.microsoft.com/office/drawing/2014/main" id="{08A51457-602F-93AB-57D3-5998192556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1480760"/>
              </p:ext>
            </p:extLst>
          </p:nvPr>
        </p:nvGraphicFramePr>
        <p:xfrm>
          <a:off x="8051890" y="3907566"/>
          <a:ext cx="1684765" cy="848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F564A1D-7ABC-980C-3AAD-9182E6E4967C}"/>
              </a:ext>
            </a:extLst>
          </p:cNvPr>
          <p:cNvSpPr txBox="1"/>
          <p:nvPr/>
        </p:nvSpPr>
        <p:spPr>
          <a:xfrm>
            <a:off x="10193972" y="3928070"/>
            <a:ext cx="3406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>
                <a:solidFill>
                  <a:schemeClr val="accent5">
                    <a:lumMod val="75000"/>
                  </a:schemeClr>
                </a:solidFill>
              </a:rPr>
              <a:t>Bio-Silica</a:t>
            </a:r>
            <a:endParaRPr lang="it-IT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477EE61-1750-1E05-832E-F053911E69F9}"/>
              </a:ext>
            </a:extLst>
          </p:cNvPr>
          <p:cNvSpPr/>
          <p:nvPr/>
        </p:nvSpPr>
        <p:spPr>
          <a:xfrm>
            <a:off x="7228258" y="6277553"/>
            <a:ext cx="2031482" cy="13615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39A72908-F6DC-B3AC-E4ED-662F750A4FDA}"/>
              </a:ext>
            </a:extLst>
          </p:cNvPr>
          <p:cNvGrpSpPr/>
          <p:nvPr/>
        </p:nvGrpSpPr>
        <p:grpSpPr>
          <a:xfrm>
            <a:off x="13056432" y="4872529"/>
            <a:ext cx="4485374" cy="4524554"/>
            <a:chOff x="13563600" y="1638300"/>
            <a:chExt cx="4485374" cy="4524554"/>
          </a:xfrm>
        </p:grpSpPr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C89DB87E-1235-1470-6846-EF9E7898F2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49400" y="2055683"/>
              <a:ext cx="0" cy="32202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>
              <a:extLst>
                <a:ext uri="{FF2B5EF4-FFF2-40B4-BE49-F238E27FC236}">
                  <a16:creationId xmlns:a16="http://schemas.microsoft.com/office/drawing/2014/main" id="{6961DB18-3F6D-55EA-50A1-4B7A5F4AA2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49400" y="5256867"/>
              <a:ext cx="3200400" cy="1904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3C4D1184-BDC2-2245-365D-C627C009D8C5}"/>
                </a:ext>
              </a:extLst>
            </p:cNvPr>
            <p:cNvSpPr txBox="1"/>
            <p:nvPr/>
          </p:nvSpPr>
          <p:spPr>
            <a:xfrm>
              <a:off x="13563600" y="1638300"/>
              <a:ext cx="1165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KDF 1 - pH</a:t>
              </a: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6D1C93D3-D513-5E23-AF1A-33C42F6267C4}"/>
                </a:ext>
              </a:extLst>
            </p:cNvPr>
            <p:cNvSpPr txBox="1"/>
            <p:nvPr/>
          </p:nvSpPr>
          <p:spPr>
            <a:xfrm>
              <a:off x="16433404" y="5793522"/>
              <a:ext cx="1615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KDF 2 – </a:t>
              </a:r>
              <a:r>
                <a:rPr lang="en-GB" dirty="0" err="1"/>
                <a:t>Red:Ox</a:t>
              </a:r>
              <a:endParaRPr lang="en-GB" dirty="0"/>
            </a:p>
          </p:txBody>
        </p:sp>
        <p:cxnSp>
          <p:nvCxnSpPr>
            <p:cNvPr id="36" name="Connettore diritto 35">
              <a:extLst>
                <a:ext uri="{FF2B5EF4-FFF2-40B4-BE49-F238E27FC236}">
                  <a16:creationId xmlns:a16="http://schemas.microsoft.com/office/drawing/2014/main" id="{79C42BC8-3245-9B2A-77FF-66E1A5399E44}"/>
                </a:ext>
              </a:extLst>
            </p:cNvPr>
            <p:cNvCxnSpPr/>
            <p:nvPr/>
          </p:nvCxnSpPr>
          <p:spPr>
            <a:xfrm>
              <a:off x="14706600" y="5067300"/>
              <a:ext cx="0" cy="39736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diritto 36">
              <a:extLst>
                <a:ext uri="{FF2B5EF4-FFF2-40B4-BE49-F238E27FC236}">
                  <a16:creationId xmlns:a16="http://schemas.microsoft.com/office/drawing/2014/main" id="{0B8626E0-CFC7-9826-B283-B4FC7DE423D8}"/>
                </a:ext>
              </a:extLst>
            </p:cNvPr>
            <p:cNvCxnSpPr/>
            <p:nvPr/>
          </p:nvCxnSpPr>
          <p:spPr>
            <a:xfrm>
              <a:off x="16687800" y="5067300"/>
              <a:ext cx="0" cy="39736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diritto 39">
              <a:extLst>
                <a:ext uri="{FF2B5EF4-FFF2-40B4-BE49-F238E27FC236}">
                  <a16:creationId xmlns:a16="http://schemas.microsoft.com/office/drawing/2014/main" id="{E76682CB-F7D4-C838-023F-14B5F1C5C5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07353" y="3132477"/>
              <a:ext cx="422865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diritto 40">
              <a:extLst>
                <a:ext uri="{FF2B5EF4-FFF2-40B4-BE49-F238E27FC236}">
                  <a16:creationId xmlns:a16="http://schemas.microsoft.com/office/drawing/2014/main" id="{6F395B7E-AC36-16B5-9ADE-D21B409D2D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07353" y="4884650"/>
              <a:ext cx="378083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AE844037-2A1A-6D64-E1C2-45F14B231CC2}"/>
                </a:ext>
              </a:extLst>
            </p:cNvPr>
            <p:cNvSpPr txBox="1"/>
            <p:nvPr/>
          </p:nvSpPr>
          <p:spPr>
            <a:xfrm>
              <a:off x="14537525" y="54366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0</a:t>
              </a:r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F2E08BF9-86B8-B7FD-B32A-0F2300FB56A4}"/>
                </a:ext>
              </a:extLst>
            </p:cNvPr>
            <p:cNvSpPr txBox="1"/>
            <p:nvPr/>
          </p:nvSpPr>
          <p:spPr>
            <a:xfrm>
              <a:off x="16505473" y="54366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</a:t>
              </a:r>
            </a:p>
          </p:txBody>
        </p:sp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2D28E4A9-911C-AE9F-23A5-C41F852B548D}"/>
                </a:ext>
              </a:extLst>
            </p:cNvPr>
            <p:cNvSpPr txBox="1"/>
            <p:nvPr/>
          </p:nvSpPr>
          <p:spPr>
            <a:xfrm>
              <a:off x="13705667" y="29373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</a:t>
              </a:r>
            </a:p>
          </p:txBody>
        </p:sp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66BC351E-1B5C-E94B-68FF-149A08454070}"/>
                </a:ext>
              </a:extLst>
            </p:cNvPr>
            <p:cNvSpPr txBox="1"/>
            <p:nvPr/>
          </p:nvSpPr>
          <p:spPr>
            <a:xfrm>
              <a:off x="13623551" y="46999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0</a:t>
              </a:r>
            </a:p>
          </p:txBody>
        </p:sp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id="{EDD1CB1F-530C-23E5-796A-F38454DCFAA5}"/>
                </a:ext>
              </a:extLst>
            </p:cNvPr>
            <p:cNvSpPr txBox="1"/>
            <p:nvPr/>
          </p:nvSpPr>
          <p:spPr>
            <a:xfrm>
              <a:off x="14442023" y="4716131"/>
              <a:ext cx="767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NP4</a:t>
              </a:r>
            </a:p>
          </p:txBody>
        </p:sp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id="{B5B0AA01-18F2-98C9-7D39-C655A8DC3B08}"/>
                </a:ext>
              </a:extLst>
            </p:cNvPr>
            <p:cNvSpPr txBox="1"/>
            <p:nvPr/>
          </p:nvSpPr>
          <p:spPr>
            <a:xfrm>
              <a:off x="14474579" y="2947545"/>
              <a:ext cx="767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NP5</a:t>
              </a:r>
            </a:p>
          </p:txBody>
        </p:sp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045DB399-163D-E021-7459-05742B91E2D2}"/>
                </a:ext>
              </a:extLst>
            </p:cNvPr>
            <p:cNvSpPr txBox="1"/>
            <p:nvPr/>
          </p:nvSpPr>
          <p:spPr>
            <a:xfrm>
              <a:off x="16381466" y="2947545"/>
              <a:ext cx="767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NP6</a:t>
              </a:r>
            </a:p>
          </p:txBody>
        </p:sp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2FE034A8-8A9B-1541-E2DC-66E6DD43505E}"/>
                </a:ext>
              </a:extLst>
            </p:cNvPr>
            <p:cNvSpPr txBox="1"/>
            <p:nvPr/>
          </p:nvSpPr>
          <p:spPr>
            <a:xfrm>
              <a:off x="16372210" y="4674689"/>
              <a:ext cx="767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NP7</a:t>
              </a:r>
            </a:p>
          </p:txBody>
        </p:sp>
      </p:grp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4E59A5B0-40D6-E507-76C9-49BEF475B566}"/>
              </a:ext>
            </a:extLst>
          </p:cNvPr>
          <p:cNvCxnSpPr>
            <a:cxnSpLocks/>
          </p:cNvCxnSpPr>
          <p:nvPr/>
        </p:nvCxnSpPr>
        <p:spPr>
          <a:xfrm>
            <a:off x="10457078" y="7014038"/>
            <a:ext cx="144033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" name="Immagine 29" descr="Immagine che contiene cerchio&#10;&#10;Il contenuto generato dall'IA potrebbe non essere corretto.">
            <a:extLst>
              <a:ext uri="{FF2B5EF4-FFF2-40B4-BE49-F238E27FC236}">
                <a16:creationId xmlns:a16="http://schemas.microsoft.com/office/drawing/2014/main" id="{B548CB99-137C-8EAD-1F9F-A4DE7C0EADC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41" y="2426412"/>
            <a:ext cx="4067434" cy="2515938"/>
          </a:xfrm>
          <a:prstGeom prst="rect">
            <a:avLst/>
          </a:prstGeom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987BC2E4-C018-4C0C-49E4-69AE78D91CA2}"/>
              </a:ext>
            </a:extLst>
          </p:cNvPr>
          <p:cNvSpPr txBox="1"/>
          <p:nvPr/>
        </p:nvSpPr>
        <p:spPr>
          <a:xfrm>
            <a:off x="1761327" y="3499880"/>
            <a:ext cx="6592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O</a:t>
            </a:r>
          </a:p>
          <a:p>
            <a:endParaRPr lang="it-IT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32CE9019-0335-2E61-AEDC-45EEE0702CC5}"/>
              </a:ext>
            </a:extLst>
          </p:cNvPr>
          <p:cNvSpPr txBox="1"/>
          <p:nvPr/>
        </p:nvSpPr>
        <p:spPr>
          <a:xfrm>
            <a:off x="1316984" y="4066282"/>
            <a:ext cx="15020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3"/>
                </a:solidFill>
              </a:rPr>
              <a:t>Fe / Ce</a:t>
            </a:r>
          </a:p>
          <a:p>
            <a:endParaRPr lang="it-IT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20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E53E1-9652-1432-E7E1-DB14D6B44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A16572-95FF-2B28-931C-A7FA5E2B2CFF}"/>
              </a:ext>
            </a:extLst>
          </p:cNvPr>
          <p:cNvSpPr/>
          <p:nvPr/>
        </p:nvSpPr>
        <p:spPr>
          <a:xfrm>
            <a:off x="16787516" y="9866868"/>
            <a:ext cx="930303" cy="232383"/>
          </a:xfrm>
          <a:custGeom>
            <a:avLst/>
            <a:gdLst/>
            <a:ahLst/>
            <a:cxnLst/>
            <a:rect l="l" t="t" r="r" b="b"/>
            <a:pathLst>
              <a:path w="930303" h="232383">
                <a:moveTo>
                  <a:pt x="0" y="0"/>
                </a:moveTo>
                <a:lnTo>
                  <a:pt x="930302" y="0"/>
                </a:lnTo>
                <a:lnTo>
                  <a:pt x="930302" y="232383"/>
                </a:lnTo>
                <a:lnTo>
                  <a:pt x="0" y="232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062" b="-1062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E5433D4-A86F-FB29-D5FE-4C66B7605E49}"/>
              </a:ext>
            </a:extLst>
          </p:cNvPr>
          <p:cNvGrpSpPr/>
          <p:nvPr/>
        </p:nvGrpSpPr>
        <p:grpSpPr>
          <a:xfrm>
            <a:off x="12720420" y="9798393"/>
            <a:ext cx="3935896" cy="369331"/>
            <a:chOff x="0" y="0"/>
            <a:chExt cx="5247862" cy="49244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255CFA8-58EC-4F7D-3A3F-F7E4CAD5E33F}"/>
                </a:ext>
              </a:extLst>
            </p:cNvPr>
            <p:cNvSpPr/>
            <p:nvPr/>
          </p:nvSpPr>
          <p:spPr>
            <a:xfrm>
              <a:off x="0" y="0"/>
              <a:ext cx="5247862" cy="492442"/>
            </a:xfrm>
            <a:custGeom>
              <a:avLst/>
              <a:gdLst/>
              <a:ahLst/>
              <a:cxnLst/>
              <a:rect l="l" t="t" r="r" b="b"/>
              <a:pathLst>
                <a:path w="5247862" h="492442">
                  <a:moveTo>
                    <a:pt x="0" y="0"/>
                  </a:moveTo>
                  <a:lnTo>
                    <a:pt x="5247862" y="0"/>
                  </a:lnTo>
                  <a:lnTo>
                    <a:pt x="5247862" y="492442"/>
                  </a:lnTo>
                  <a:lnTo>
                    <a:pt x="0" y="4924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325EA4A-564E-3443-5A90-3328D7DEAC9C}"/>
                </a:ext>
              </a:extLst>
            </p:cNvPr>
            <p:cNvSpPr txBox="1"/>
            <p:nvPr/>
          </p:nvSpPr>
          <p:spPr>
            <a:xfrm>
              <a:off x="0" y="-19050"/>
              <a:ext cx="5247862" cy="51149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1800"/>
                </a:lnSpc>
              </a:pPr>
              <a:r>
                <a:rPr lang="en-US" sz="15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INTEGRANO project – GA No: 101138414</a:t>
              </a: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A8D72F30-D9D8-386E-A2B5-52A5A2E98EEF}"/>
              </a:ext>
            </a:extLst>
          </p:cNvPr>
          <p:cNvSpPr/>
          <p:nvPr/>
        </p:nvSpPr>
        <p:spPr>
          <a:xfrm>
            <a:off x="582900" y="212648"/>
            <a:ext cx="2164516" cy="817574"/>
          </a:xfrm>
          <a:custGeom>
            <a:avLst/>
            <a:gdLst/>
            <a:ahLst/>
            <a:cxnLst/>
            <a:rect l="l" t="t" r="r" b="b"/>
            <a:pathLst>
              <a:path w="2164516" h="817574">
                <a:moveTo>
                  <a:pt x="0" y="0"/>
                </a:moveTo>
                <a:lnTo>
                  <a:pt x="2164516" y="0"/>
                </a:lnTo>
                <a:lnTo>
                  <a:pt x="2164516" y="817573"/>
                </a:lnTo>
                <a:lnTo>
                  <a:pt x="0" y="8175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9" r="-69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81F21B84-6102-53F0-6F2B-9B219FE0F1E5}"/>
              </a:ext>
            </a:extLst>
          </p:cNvPr>
          <p:cNvSpPr/>
          <p:nvPr/>
        </p:nvSpPr>
        <p:spPr>
          <a:xfrm rot="3816">
            <a:off x="539110" y="9500433"/>
            <a:ext cx="17158097" cy="0"/>
          </a:xfrm>
          <a:prstGeom prst="line">
            <a:avLst/>
          </a:prstGeom>
          <a:ln w="9525" cap="rnd">
            <a:solidFill>
              <a:srgbClr val="087E8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8906293F-81A9-AAC7-870F-DD49D57DEDDA}"/>
              </a:ext>
            </a:extLst>
          </p:cNvPr>
          <p:cNvSpPr/>
          <p:nvPr/>
        </p:nvSpPr>
        <p:spPr>
          <a:xfrm>
            <a:off x="582900" y="9612374"/>
            <a:ext cx="2386341" cy="508987"/>
          </a:xfrm>
          <a:custGeom>
            <a:avLst/>
            <a:gdLst/>
            <a:ahLst/>
            <a:cxnLst/>
            <a:rect l="l" t="t" r="r" b="b"/>
            <a:pathLst>
              <a:path w="2386341" h="508987">
                <a:moveTo>
                  <a:pt x="0" y="0"/>
                </a:moveTo>
                <a:lnTo>
                  <a:pt x="2386341" y="0"/>
                </a:lnTo>
                <a:lnTo>
                  <a:pt x="2386341" y="508987"/>
                </a:lnTo>
                <a:lnTo>
                  <a:pt x="0" y="5089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433" b="-43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9A06DEF-7393-8B83-E2E9-586272BCB916}"/>
              </a:ext>
            </a:extLst>
          </p:cNvPr>
          <p:cNvSpPr txBox="1"/>
          <p:nvPr/>
        </p:nvSpPr>
        <p:spPr>
          <a:xfrm>
            <a:off x="1993458" y="797936"/>
            <a:ext cx="14249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87E8B"/>
                </a:solidFill>
                <a:latin typeface="Calibri (MS)"/>
                <a:ea typeface="Calibri (MS)"/>
                <a:cs typeface="Calibri (MS)"/>
                <a:sym typeface="Calibri (MS)"/>
              </a:rPr>
              <a:t>Characterization</a:t>
            </a:r>
          </a:p>
          <a:p>
            <a:pPr algn="ctr"/>
            <a:endParaRPr lang="en-US" sz="6000" dirty="0">
              <a:solidFill>
                <a:srgbClr val="087E8B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6234050-F3C3-4AC0-5C3B-533D513B78E3}"/>
              </a:ext>
            </a:extLst>
          </p:cNvPr>
          <p:cNvSpPr txBox="1"/>
          <p:nvPr/>
        </p:nvSpPr>
        <p:spPr>
          <a:xfrm>
            <a:off x="4997860" y="8802363"/>
            <a:ext cx="8741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Graphs report mean and standard deviation from three independent experiments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DDDE045-3F44-FE07-1B5F-066BF0083E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5142" y="2473970"/>
            <a:ext cx="6582375" cy="402886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C72812D-C76C-E4C5-6975-A3FF71B2CD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60483" y="2458680"/>
            <a:ext cx="6582375" cy="40375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8A567CD-AF09-3AF5-E895-23908C65FB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83657" y="6928365"/>
            <a:ext cx="5261258" cy="114493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F9A031B-8AFF-4F56-6FF6-426383B9AD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07429" y="6918301"/>
            <a:ext cx="5096914" cy="11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1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D6428-F578-9012-D1CB-23062D2C1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1A1CEF4-0B2F-7891-509B-38A3E78FF382}"/>
              </a:ext>
            </a:extLst>
          </p:cNvPr>
          <p:cNvSpPr/>
          <p:nvPr/>
        </p:nvSpPr>
        <p:spPr>
          <a:xfrm>
            <a:off x="16787516" y="9866868"/>
            <a:ext cx="930303" cy="232383"/>
          </a:xfrm>
          <a:custGeom>
            <a:avLst/>
            <a:gdLst/>
            <a:ahLst/>
            <a:cxnLst/>
            <a:rect l="l" t="t" r="r" b="b"/>
            <a:pathLst>
              <a:path w="930303" h="232383">
                <a:moveTo>
                  <a:pt x="0" y="0"/>
                </a:moveTo>
                <a:lnTo>
                  <a:pt x="930302" y="0"/>
                </a:lnTo>
                <a:lnTo>
                  <a:pt x="930302" y="232383"/>
                </a:lnTo>
                <a:lnTo>
                  <a:pt x="0" y="232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062" b="-1062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38911E2-D7C3-4AAB-3A28-5952AEF181C9}"/>
              </a:ext>
            </a:extLst>
          </p:cNvPr>
          <p:cNvGrpSpPr/>
          <p:nvPr/>
        </p:nvGrpSpPr>
        <p:grpSpPr>
          <a:xfrm>
            <a:off x="12720420" y="9798393"/>
            <a:ext cx="3935896" cy="369331"/>
            <a:chOff x="0" y="0"/>
            <a:chExt cx="5247862" cy="49244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1ED37AE-C4AB-49E4-3958-3096DBEB124A}"/>
                </a:ext>
              </a:extLst>
            </p:cNvPr>
            <p:cNvSpPr/>
            <p:nvPr/>
          </p:nvSpPr>
          <p:spPr>
            <a:xfrm>
              <a:off x="0" y="0"/>
              <a:ext cx="5247862" cy="492442"/>
            </a:xfrm>
            <a:custGeom>
              <a:avLst/>
              <a:gdLst/>
              <a:ahLst/>
              <a:cxnLst/>
              <a:rect l="l" t="t" r="r" b="b"/>
              <a:pathLst>
                <a:path w="5247862" h="492442">
                  <a:moveTo>
                    <a:pt x="0" y="0"/>
                  </a:moveTo>
                  <a:lnTo>
                    <a:pt x="5247862" y="0"/>
                  </a:lnTo>
                  <a:lnTo>
                    <a:pt x="5247862" y="492442"/>
                  </a:lnTo>
                  <a:lnTo>
                    <a:pt x="0" y="4924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BF8DA60-CB37-4E40-B81D-0B4EC9EF6FCA}"/>
                </a:ext>
              </a:extLst>
            </p:cNvPr>
            <p:cNvSpPr txBox="1"/>
            <p:nvPr/>
          </p:nvSpPr>
          <p:spPr>
            <a:xfrm>
              <a:off x="0" y="-19050"/>
              <a:ext cx="5247862" cy="51149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1800"/>
                </a:lnSpc>
              </a:pPr>
              <a:r>
                <a:rPr lang="en-US" sz="15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INTEGRANO project – GA No: 101138414</a:t>
              </a: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D75C0E58-EC32-FD5F-6131-C8E9049205D2}"/>
              </a:ext>
            </a:extLst>
          </p:cNvPr>
          <p:cNvSpPr/>
          <p:nvPr/>
        </p:nvSpPr>
        <p:spPr>
          <a:xfrm>
            <a:off x="582900" y="212648"/>
            <a:ext cx="2164516" cy="817574"/>
          </a:xfrm>
          <a:custGeom>
            <a:avLst/>
            <a:gdLst/>
            <a:ahLst/>
            <a:cxnLst/>
            <a:rect l="l" t="t" r="r" b="b"/>
            <a:pathLst>
              <a:path w="2164516" h="817574">
                <a:moveTo>
                  <a:pt x="0" y="0"/>
                </a:moveTo>
                <a:lnTo>
                  <a:pt x="2164516" y="0"/>
                </a:lnTo>
                <a:lnTo>
                  <a:pt x="2164516" y="817573"/>
                </a:lnTo>
                <a:lnTo>
                  <a:pt x="0" y="8175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9" r="-69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5BE0A06B-05B8-C3EB-5796-1ACAED3AC6C2}"/>
              </a:ext>
            </a:extLst>
          </p:cNvPr>
          <p:cNvSpPr/>
          <p:nvPr/>
        </p:nvSpPr>
        <p:spPr>
          <a:xfrm rot="3816">
            <a:off x="539110" y="9500433"/>
            <a:ext cx="17158097" cy="0"/>
          </a:xfrm>
          <a:prstGeom prst="line">
            <a:avLst/>
          </a:prstGeom>
          <a:ln w="9525" cap="rnd">
            <a:solidFill>
              <a:srgbClr val="087E8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3822FB2A-1FB2-41EC-649F-93A98EE348DF}"/>
              </a:ext>
            </a:extLst>
          </p:cNvPr>
          <p:cNvSpPr/>
          <p:nvPr/>
        </p:nvSpPr>
        <p:spPr>
          <a:xfrm>
            <a:off x="582900" y="9612374"/>
            <a:ext cx="2386341" cy="508987"/>
          </a:xfrm>
          <a:custGeom>
            <a:avLst/>
            <a:gdLst/>
            <a:ahLst/>
            <a:cxnLst/>
            <a:rect l="l" t="t" r="r" b="b"/>
            <a:pathLst>
              <a:path w="2386341" h="508987">
                <a:moveTo>
                  <a:pt x="0" y="0"/>
                </a:moveTo>
                <a:lnTo>
                  <a:pt x="2386341" y="0"/>
                </a:lnTo>
                <a:lnTo>
                  <a:pt x="2386341" y="508987"/>
                </a:lnTo>
                <a:lnTo>
                  <a:pt x="0" y="5089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433" b="-43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76B252A-D4CD-4593-7ABA-6931278A7266}"/>
              </a:ext>
            </a:extLst>
          </p:cNvPr>
          <p:cNvSpPr txBox="1"/>
          <p:nvPr/>
        </p:nvSpPr>
        <p:spPr>
          <a:xfrm>
            <a:off x="1993458" y="797936"/>
            <a:ext cx="14249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87E8B"/>
                </a:solidFill>
                <a:latin typeface="Calibri (MS)"/>
                <a:ea typeface="Calibri (MS)"/>
                <a:cs typeface="Calibri (MS)"/>
                <a:sym typeface="Calibri (MS)"/>
              </a:rPr>
              <a:t>Cell Viability</a:t>
            </a:r>
          </a:p>
          <a:p>
            <a:endParaRPr lang="it-IT" dirty="0"/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67A57596-3E97-FE46-D724-F49A0565A6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20821" y="7212420"/>
            <a:ext cx="3778105" cy="105913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9F3EF47-164D-D977-B45F-4DEACF5AE93E}"/>
              </a:ext>
            </a:extLst>
          </p:cNvPr>
          <p:cNvSpPr txBox="1"/>
          <p:nvPr/>
        </p:nvSpPr>
        <p:spPr>
          <a:xfrm>
            <a:off x="4997860" y="8802363"/>
            <a:ext cx="8741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Graphs report mean and standard deviation from three independent experiments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695B5C6-AB48-2F43-4632-D27EB5FC21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91820" y="7212420"/>
            <a:ext cx="3742110" cy="1019193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F929D898-FE55-9283-F97F-2CB1756CF7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18122" y="2861331"/>
            <a:ext cx="6089505" cy="3858364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972ABD61-FBC6-014A-8056-B502F1366B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80375" y="2861331"/>
            <a:ext cx="6089505" cy="384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27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B095F-7A5D-CDA5-D515-1A09866EB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4274EE9-1BDF-371F-A7FD-4C80C609EAA7}"/>
              </a:ext>
            </a:extLst>
          </p:cNvPr>
          <p:cNvSpPr/>
          <p:nvPr/>
        </p:nvSpPr>
        <p:spPr>
          <a:xfrm>
            <a:off x="16787516" y="9866868"/>
            <a:ext cx="930303" cy="232383"/>
          </a:xfrm>
          <a:custGeom>
            <a:avLst/>
            <a:gdLst/>
            <a:ahLst/>
            <a:cxnLst/>
            <a:rect l="l" t="t" r="r" b="b"/>
            <a:pathLst>
              <a:path w="930303" h="232383">
                <a:moveTo>
                  <a:pt x="0" y="0"/>
                </a:moveTo>
                <a:lnTo>
                  <a:pt x="930302" y="0"/>
                </a:lnTo>
                <a:lnTo>
                  <a:pt x="930302" y="232383"/>
                </a:lnTo>
                <a:lnTo>
                  <a:pt x="0" y="232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062" b="-1062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9BF3DBF-2601-7B1C-6952-E5CBBDBD1617}"/>
              </a:ext>
            </a:extLst>
          </p:cNvPr>
          <p:cNvGrpSpPr/>
          <p:nvPr/>
        </p:nvGrpSpPr>
        <p:grpSpPr>
          <a:xfrm>
            <a:off x="12720420" y="9798393"/>
            <a:ext cx="3935896" cy="369331"/>
            <a:chOff x="0" y="0"/>
            <a:chExt cx="5247862" cy="49244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E9A0FEF-C29B-0A07-9B7C-2D8A617624E3}"/>
                </a:ext>
              </a:extLst>
            </p:cNvPr>
            <p:cNvSpPr/>
            <p:nvPr/>
          </p:nvSpPr>
          <p:spPr>
            <a:xfrm>
              <a:off x="0" y="0"/>
              <a:ext cx="5247862" cy="492442"/>
            </a:xfrm>
            <a:custGeom>
              <a:avLst/>
              <a:gdLst/>
              <a:ahLst/>
              <a:cxnLst/>
              <a:rect l="l" t="t" r="r" b="b"/>
              <a:pathLst>
                <a:path w="5247862" h="492442">
                  <a:moveTo>
                    <a:pt x="0" y="0"/>
                  </a:moveTo>
                  <a:lnTo>
                    <a:pt x="5247862" y="0"/>
                  </a:lnTo>
                  <a:lnTo>
                    <a:pt x="5247862" y="492442"/>
                  </a:lnTo>
                  <a:lnTo>
                    <a:pt x="0" y="4924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A1B9CB7-E595-A503-ADE9-0AC6D9082BB7}"/>
                </a:ext>
              </a:extLst>
            </p:cNvPr>
            <p:cNvSpPr txBox="1"/>
            <p:nvPr/>
          </p:nvSpPr>
          <p:spPr>
            <a:xfrm>
              <a:off x="0" y="-19050"/>
              <a:ext cx="5247862" cy="51149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1800"/>
                </a:lnSpc>
              </a:pPr>
              <a:r>
                <a:rPr lang="en-US" sz="15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INTEGRANO project – GA No: 101138414</a:t>
              </a: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A8DA0F76-CC33-BD1F-6DA7-CCCFEC5AB09F}"/>
              </a:ext>
            </a:extLst>
          </p:cNvPr>
          <p:cNvSpPr/>
          <p:nvPr/>
        </p:nvSpPr>
        <p:spPr>
          <a:xfrm>
            <a:off x="582900" y="212648"/>
            <a:ext cx="2164516" cy="817574"/>
          </a:xfrm>
          <a:custGeom>
            <a:avLst/>
            <a:gdLst/>
            <a:ahLst/>
            <a:cxnLst/>
            <a:rect l="l" t="t" r="r" b="b"/>
            <a:pathLst>
              <a:path w="2164516" h="817574">
                <a:moveTo>
                  <a:pt x="0" y="0"/>
                </a:moveTo>
                <a:lnTo>
                  <a:pt x="2164516" y="0"/>
                </a:lnTo>
                <a:lnTo>
                  <a:pt x="2164516" y="817573"/>
                </a:lnTo>
                <a:lnTo>
                  <a:pt x="0" y="8175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9" r="-69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D9BDC36F-E5F2-ED25-C30C-8DA8CD609950}"/>
              </a:ext>
            </a:extLst>
          </p:cNvPr>
          <p:cNvSpPr/>
          <p:nvPr/>
        </p:nvSpPr>
        <p:spPr>
          <a:xfrm rot="3816">
            <a:off x="539110" y="9500433"/>
            <a:ext cx="17158097" cy="0"/>
          </a:xfrm>
          <a:prstGeom prst="line">
            <a:avLst/>
          </a:prstGeom>
          <a:ln w="9525" cap="rnd">
            <a:solidFill>
              <a:srgbClr val="087E8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E2DE4830-A36B-26F1-8E3D-8F2C492F9379}"/>
              </a:ext>
            </a:extLst>
          </p:cNvPr>
          <p:cNvSpPr/>
          <p:nvPr/>
        </p:nvSpPr>
        <p:spPr>
          <a:xfrm>
            <a:off x="582900" y="9612374"/>
            <a:ext cx="2386341" cy="508987"/>
          </a:xfrm>
          <a:custGeom>
            <a:avLst/>
            <a:gdLst/>
            <a:ahLst/>
            <a:cxnLst/>
            <a:rect l="l" t="t" r="r" b="b"/>
            <a:pathLst>
              <a:path w="2386341" h="508987">
                <a:moveTo>
                  <a:pt x="0" y="0"/>
                </a:moveTo>
                <a:lnTo>
                  <a:pt x="2386341" y="0"/>
                </a:lnTo>
                <a:lnTo>
                  <a:pt x="2386341" y="508987"/>
                </a:lnTo>
                <a:lnTo>
                  <a:pt x="0" y="5089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433" b="-43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F23C825-F50E-46DB-962D-08C84951C3C3}"/>
              </a:ext>
            </a:extLst>
          </p:cNvPr>
          <p:cNvSpPr txBox="1"/>
          <p:nvPr/>
        </p:nvSpPr>
        <p:spPr>
          <a:xfrm>
            <a:off x="1993458" y="1081651"/>
            <a:ext cx="14249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87E8B"/>
                </a:solidFill>
                <a:latin typeface="Calibri (MS)"/>
                <a:ea typeface="Calibri (MS)"/>
                <a:cs typeface="Calibri (MS)"/>
                <a:sym typeface="Calibri (MS)"/>
              </a:rPr>
              <a:t>Cell Viability – why such differences</a:t>
            </a:r>
          </a:p>
          <a:p>
            <a:endParaRPr lang="it-IT" dirty="0"/>
          </a:p>
        </p:txBody>
      </p:sp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48131AD3-A7F1-E5FE-0A89-205CCA9E2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361583"/>
              </p:ext>
            </p:extLst>
          </p:nvPr>
        </p:nvGraphicFramePr>
        <p:xfrm>
          <a:off x="2969241" y="2622054"/>
          <a:ext cx="1216615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158">
                  <a:extLst>
                    <a:ext uri="{9D8B030D-6E8A-4147-A177-3AD203B41FA5}">
                      <a16:colId xmlns:a16="http://schemas.microsoft.com/office/drawing/2014/main" val="56583950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24408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35581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PARAMETER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NP4 (mean </a:t>
                      </a:r>
                      <a:r>
                        <a:rPr lang="en-GB" sz="2000" u="sng" dirty="0"/>
                        <a:t>+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sd</a:t>
                      </a:r>
                      <a:r>
                        <a:rPr lang="en-GB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FF00"/>
                          </a:solidFill>
                        </a:rPr>
                        <a:t>NP5 (mean </a:t>
                      </a:r>
                      <a:r>
                        <a:rPr lang="en-GB" sz="2000" u="sng" dirty="0">
                          <a:solidFill>
                            <a:srgbClr val="FFFF00"/>
                          </a:solidFill>
                        </a:rPr>
                        <a:t>+</a:t>
                      </a:r>
                      <a:r>
                        <a:rPr lang="en-GB" sz="20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</a:rPr>
                        <a:t>sd</a:t>
                      </a:r>
                      <a:r>
                        <a:rPr lang="en-GB" sz="2000" dirty="0">
                          <a:solidFill>
                            <a:srgbClr val="FFFF00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876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DLS in MEDIUM </a:t>
                      </a:r>
                      <a:r>
                        <a:rPr lang="en-GB" sz="2000" dirty="0">
                          <a:solidFill>
                            <a:schemeClr val="tx2"/>
                          </a:solidFill>
                        </a:rPr>
                        <a:t>t=0</a:t>
                      </a:r>
                      <a:r>
                        <a:rPr lang="en-GB" sz="2000" dirty="0"/>
                        <a:t> 100 ug/ml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</a:rPr>
                        <a:t>1565,22</a:t>
                      </a:r>
                      <a:r>
                        <a:rPr lang="en-GB" sz="2000" u="none" dirty="0">
                          <a:solidFill>
                            <a:srgbClr val="FF0000"/>
                          </a:solidFill>
                        </a:rPr>
                        <a:t> ± 445,98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</a:rPr>
                        <a:t>613,39 ± 122,74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3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DLS in MEDIUM </a:t>
                      </a:r>
                      <a:r>
                        <a:rPr lang="en-GB" sz="2000" dirty="0">
                          <a:solidFill>
                            <a:schemeClr val="accent2"/>
                          </a:solidFill>
                        </a:rPr>
                        <a:t>t=24</a:t>
                      </a:r>
                      <a:r>
                        <a:rPr lang="en-GB" sz="2000" dirty="0"/>
                        <a:t> 100 ug/ml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181,58 ± 13,62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196,34 ± 10,84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596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DLS in MEDIUM </a:t>
                      </a:r>
                      <a:r>
                        <a:rPr lang="en-GB" sz="2000" dirty="0">
                          <a:solidFill>
                            <a:schemeClr val="tx2"/>
                          </a:solidFill>
                        </a:rPr>
                        <a:t>t=0</a:t>
                      </a:r>
                      <a:r>
                        <a:rPr lang="en-GB" sz="2000" dirty="0"/>
                        <a:t> 10 ug/ml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</a:rPr>
                        <a:t>1013,58 ± 434,84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</a:rPr>
                        <a:t>593,48 ± 185,53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62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DLS in MEDIUM </a:t>
                      </a:r>
                      <a:r>
                        <a:rPr lang="en-GB" sz="2000" dirty="0">
                          <a:solidFill>
                            <a:schemeClr val="accent2"/>
                          </a:solidFill>
                        </a:rPr>
                        <a:t>t=24</a:t>
                      </a:r>
                      <a:r>
                        <a:rPr lang="en-GB" sz="2000" dirty="0"/>
                        <a:t> 10 ug/ml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192,55 ± 9,95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191,73 ± 9,99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429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2"/>
                          </a:solidFill>
                        </a:rPr>
                        <a:t>Z-pot t=0 MQ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-23,26 ± 3,04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-23,67 ± 2,47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829538"/>
                  </a:ext>
                </a:extLst>
              </a:tr>
            </a:tbl>
          </a:graphicData>
        </a:graphic>
      </p:graphicFrame>
      <p:grpSp>
        <p:nvGrpSpPr>
          <p:cNvPr id="22" name="Gruppo 21">
            <a:extLst>
              <a:ext uri="{FF2B5EF4-FFF2-40B4-BE49-F238E27FC236}">
                <a16:creationId xmlns:a16="http://schemas.microsoft.com/office/drawing/2014/main" id="{DC63F4AC-5D75-CF13-0E91-30D3DC75231E}"/>
              </a:ext>
            </a:extLst>
          </p:cNvPr>
          <p:cNvGrpSpPr/>
          <p:nvPr/>
        </p:nvGrpSpPr>
        <p:grpSpPr>
          <a:xfrm>
            <a:off x="3724523" y="5356998"/>
            <a:ext cx="5140132" cy="4167642"/>
            <a:chOff x="13563600" y="1638300"/>
            <a:chExt cx="5140132" cy="4167642"/>
          </a:xfrm>
        </p:grpSpPr>
        <p:cxnSp>
          <p:nvCxnSpPr>
            <p:cNvPr id="23" name="Connettore 2 22">
              <a:extLst>
                <a:ext uri="{FF2B5EF4-FFF2-40B4-BE49-F238E27FC236}">
                  <a16:creationId xmlns:a16="http://schemas.microsoft.com/office/drawing/2014/main" id="{40C3E3ED-C511-9579-4043-781A03E5B4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49400" y="2055683"/>
              <a:ext cx="0" cy="32202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2 23">
              <a:extLst>
                <a:ext uri="{FF2B5EF4-FFF2-40B4-BE49-F238E27FC236}">
                  <a16:creationId xmlns:a16="http://schemas.microsoft.com/office/drawing/2014/main" id="{069EC621-D689-8789-12B2-B953276D2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49400" y="5256867"/>
              <a:ext cx="3200400" cy="1904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37531E4E-BA5C-57A7-0888-9C356B48368B}"/>
                </a:ext>
              </a:extLst>
            </p:cNvPr>
            <p:cNvSpPr txBox="1"/>
            <p:nvPr/>
          </p:nvSpPr>
          <p:spPr>
            <a:xfrm>
              <a:off x="13563600" y="1638300"/>
              <a:ext cx="1263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KDF 1 – pH </a:t>
              </a: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DAC6B815-E928-8582-3116-A2AF17A6CD07}"/>
                </a:ext>
              </a:extLst>
            </p:cNvPr>
            <p:cNvSpPr txBox="1"/>
            <p:nvPr/>
          </p:nvSpPr>
          <p:spPr>
            <a:xfrm>
              <a:off x="17088162" y="5340412"/>
              <a:ext cx="1615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KDF 2 – </a:t>
              </a:r>
              <a:r>
                <a:rPr lang="en-GB" dirty="0" err="1"/>
                <a:t>Red:Ox</a:t>
              </a:r>
              <a:endParaRPr lang="en-GB" dirty="0"/>
            </a:p>
          </p:txBody>
        </p:sp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id="{781C2969-2743-5C34-AE0C-D507E49C48F8}"/>
                </a:ext>
              </a:extLst>
            </p:cNvPr>
            <p:cNvCxnSpPr/>
            <p:nvPr/>
          </p:nvCxnSpPr>
          <p:spPr>
            <a:xfrm>
              <a:off x="14706600" y="5067300"/>
              <a:ext cx="0" cy="39736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4B362530-7B9F-8D9F-92D1-A9AE1CA8868A}"/>
                </a:ext>
              </a:extLst>
            </p:cNvPr>
            <p:cNvCxnSpPr/>
            <p:nvPr/>
          </p:nvCxnSpPr>
          <p:spPr>
            <a:xfrm>
              <a:off x="16687800" y="5067300"/>
              <a:ext cx="0" cy="39736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B3756D69-656C-5835-3A4C-D587C9F24B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07353" y="3132477"/>
              <a:ext cx="422865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CD619304-FC1D-A2CC-C3E8-58C23767B8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07353" y="4884650"/>
              <a:ext cx="378083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E29386C7-4634-CEE2-BE4E-91AA67C07D8D}"/>
                </a:ext>
              </a:extLst>
            </p:cNvPr>
            <p:cNvSpPr txBox="1"/>
            <p:nvPr/>
          </p:nvSpPr>
          <p:spPr>
            <a:xfrm>
              <a:off x="14537525" y="54366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0</a:t>
              </a: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3CD81EFA-9E85-7C6A-DACE-CF488CC3AD42}"/>
                </a:ext>
              </a:extLst>
            </p:cNvPr>
            <p:cNvSpPr txBox="1"/>
            <p:nvPr/>
          </p:nvSpPr>
          <p:spPr>
            <a:xfrm>
              <a:off x="16505473" y="54366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</a:t>
              </a: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0679CDC0-D759-182F-4713-F746BB8B62F7}"/>
                </a:ext>
              </a:extLst>
            </p:cNvPr>
            <p:cNvSpPr txBox="1"/>
            <p:nvPr/>
          </p:nvSpPr>
          <p:spPr>
            <a:xfrm>
              <a:off x="13705667" y="29373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</a:t>
              </a: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C8F45196-61A7-E8E1-0FEC-78B53ED50DB8}"/>
                </a:ext>
              </a:extLst>
            </p:cNvPr>
            <p:cNvSpPr txBox="1"/>
            <p:nvPr/>
          </p:nvSpPr>
          <p:spPr>
            <a:xfrm>
              <a:off x="13623551" y="46999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0</a:t>
              </a:r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406A9C5B-8D35-919A-1CB1-8666EA2D9F3F}"/>
                </a:ext>
              </a:extLst>
            </p:cNvPr>
            <p:cNvSpPr txBox="1"/>
            <p:nvPr/>
          </p:nvSpPr>
          <p:spPr>
            <a:xfrm>
              <a:off x="14442023" y="4716131"/>
              <a:ext cx="767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NP4</a:t>
              </a:r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27ECAA97-5C46-F97C-59FD-AFC55B847B96}"/>
                </a:ext>
              </a:extLst>
            </p:cNvPr>
            <p:cNvSpPr txBox="1"/>
            <p:nvPr/>
          </p:nvSpPr>
          <p:spPr>
            <a:xfrm>
              <a:off x="14474579" y="2947545"/>
              <a:ext cx="767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NP5</a:t>
              </a: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F06F6539-4726-F751-2521-42096AA6665E}"/>
                </a:ext>
              </a:extLst>
            </p:cNvPr>
            <p:cNvSpPr txBox="1"/>
            <p:nvPr/>
          </p:nvSpPr>
          <p:spPr>
            <a:xfrm>
              <a:off x="16381466" y="2947545"/>
              <a:ext cx="767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NP6</a:t>
              </a:r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E74BD318-92C5-1AC7-BFF5-CFC14E725DC8}"/>
                </a:ext>
              </a:extLst>
            </p:cNvPr>
            <p:cNvSpPr txBox="1"/>
            <p:nvPr/>
          </p:nvSpPr>
          <p:spPr>
            <a:xfrm>
              <a:off x="16372210" y="4674689"/>
              <a:ext cx="767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NP7</a:t>
              </a:r>
            </a:p>
          </p:txBody>
        </p:sp>
      </p:grpSp>
      <p:sp>
        <p:nvSpPr>
          <p:cNvPr id="41" name="Ovale 40">
            <a:extLst>
              <a:ext uri="{FF2B5EF4-FFF2-40B4-BE49-F238E27FC236}">
                <a16:creationId xmlns:a16="http://schemas.microsoft.com/office/drawing/2014/main" id="{BBC99B5C-3402-7E72-BDD4-BB6481A7A4AC}"/>
              </a:ext>
            </a:extLst>
          </p:cNvPr>
          <p:cNvSpPr/>
          <p:nvPr/>
        </p:nvSpPr>
        <p:spPr>
          <a:xfrm>
            <a:off x="4481308" y="6282477"/>
            <a:ext cx="735169" cy="283220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5BCF1BBC-28E3-A80D-4F94-1448D9EE70FC}"/>
              </a:ext>
            </a:extLst>
          </p:cNvPr>
          <p:cNvCxnSpPr/>
          <p:nvPr/>
        </p:nvCxnSpPr>
        <p:spPr>
          <a:xfrm>
            <a:off x="5623696" y="6666243"/>
            <a:ext cx="0" cy="3795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53D21869-E44A-C42F-5320-1ADA10908590}"/>
              </a:ext>
            </a:extLst>
          </p:cNvPr>
          <p:cNvSpPr txBox="1"/>
          <p:nvPr/>
        </p:nvSpPr>
        <p:spPr>
          <a:xfrm>
            <a:off x="5439562" y="8350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=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E5BA7E70-DDA3-C672-D018-B08917433C17}"/>
              </a:ext>
            </a:extLst>
          </p:cNvPr>
          <p:cNvSpPr txBox="1"/>
          <p:nvPr/>
        </p:nvSpPr>
        <p:spPr>
          <a:xfrm>
            <a:off x="5133213" y="6253451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Cell viability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5CCC2CD-5229-993B-DD90-2EDF6F3C26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" t="21372" r="47071" b="45110"/>
          <a:stretch/>
        </p:blipFill>
        <p:spPr>
          <a:xfrm rot="5400000" flipV="1">
            <a:off x="12130412" y="6452568"/>
            <a:ext cx="3600931" cy="1757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2C05B1F4-31BD-5B5D-07CF-50B511EAEC8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1" t="4323" r="11472" b="3836"/>
          <a:stretch/>
        </p:blipFill>
        <p:spPr>
          <a:xfrm>
            <a:off x="10637601" y="5500692"/>
            <a:ext cx="1545740" cy="3765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D8E6394-4B62-6831-7979-12E64F2BCB35}"/>
              </a:ext>
            </a:extLst>
          </p:cNvPr>
          <p:cNvSpPr txBox="1"/>
          <p:nvPr/>
        </p:nvSpPr>
        <p:spPr>
          <a:xfrm>
            <a:off x="7079808" y="6609899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=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F0C7158-A156-44D2-FAF8-95A1F2C99642}"/>
              </a:ext>
            </a:extLst>
          </p:cNvPr>
          <p:cNvSpPr txBox="1"/>
          <p:nvPr/>
        </p:nvSpPr>
        <p:spPr>
          <a:xfrm>
            <a:off x="7013316" y="837648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959231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7050F-A4A7-D3CA-6216-9B4036A2D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C9BA0D6-3764-9E83-A1C3-4B6C24B2F171}"/>
              </a:ext>
            </a:extLst>
          </p:cNvPr>
          <p:cNvSpPr/>
          <p:nvPr/>
        </p:nvSpPr>
        <p:spPr>
          <a:xfrm>
            <a:off x="16787516" y="9866868"/>
            <a:ext cx="930303" cy="232383"/>
          </a:xfrm>
          <a:custGeom>
            <a:avLst/>
            <a:gdLst/>
            <a:ahLst/>
            <a:cxnLst/>
            <a:rect l="l" t="t" r="r" b="b"/>
            <a:pathLst>
              <a:path w="930303" h="232383">
                <a:moveTo>
                  <a:pt x="0" y="0"/>
                </a:moveTo>
                <a:lnTo>
                  <a:pt x="930302" y="0"/>
                </a:lnTo>
                <a:lnTo>
                  <a:pt x="930302" y="232383"/>
                </a:lnTo>
                <a:lnTo>
                  <a:pt x="0" y="232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062" b="-1062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9FECD886-FEB8-8DF3-3F5E-70CCEA5C7E5D}"/>
              </a:ext>
            </a:extLst>
          </p:cNvPr>
          <p:cNvGrpSpPr/>
          <p:nvPr/>
        </p:nvGrpSpPr>
        <p:grpSpPr>
          <a:xfrm>
            <a:off x="12720420" y="9798393"/>
            <a:ext cx="3935896" cy="369331"/>
            <a:chOff x="0" y="0"/>
            <a:chExt cx="5247862" cy="49244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0E6263C-D0E9-2E93-47E6-782EFFFA9E0A}"/>
                </a:ext>
              </a:extLst>
            </p:cNvPr>
            <p:cNvSpPr/>
            <p:nvPr/>
          </p:nvSpPr>
          <p:spPr>
            <a:xfrm>
              <a:off x="0" y="0"/>
              <a:ext cx="5247862" cy="492442"/>
            </a:xfrm>
            <a:custGeom>
              <a:avLst/>
              <a:gdLst/>
              <a:ahLst/>
              <a:cxnLst/>
              <a:rect l="l" t="t" r="r" b="b"/>
              <a:pathLst>
                <a:path w="5247862" h="492442">
                  <a:moveTo>
                    <a:pt x="0" y="0"/>
                  </a:moveTo>
                  <a:lnTo>
                    <a:pt x="5247862" y="0"/>
                  </a:lnTo>
                  <a:lnTo>
                    <a:pt x="5247862" y="492442"/>
                  </a:lnTo>
                  <a:lnTo>
                    <a:pt x="0" y="4924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D5BAE8C-74A5-5B34-A7FD-6C5A9550FB86}"/>
                </a:ext>
              </a:extLst>
            </p:cNvPr>
            <p:cNvSpPr txBox="1"/>
            <p:nvPr/>
          </p:nvSpPr>
          <p:spPr>
            <a:xfrm>
              <a:off x="0" y="-19050"/>
              <a:ext cx="5247862" cy="51149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1800"/>
                </a:lnSpc>
              </a:pPr>
              <a:r>
                <a:rPr lang="en-US" sz="15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INTEGRANO project – GA No: 101138414</a:t>
              </a: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801542D0-D489-B0DB-08E3-D03B3EC6BD6F}"/>
              </a:ext>
            </a:extLst>
          </p:cNvPr>
          <p:cNvSpPr/>
          <p:nvPr/>
        </p:nvSpPr>
        <p:spPr>
          <a:xfrm>
            <a:off x="582900" y="212648"/>
            <a:ext cx="2164516" cy="817574"/>
          </a:xfrm>
          <a:custGeom>
            <a:avLst/>
            <a:gdLst/>
            <a:ahLst/>
            <a:cxnLst/>
            <a:rect l="l" t="t" r="r" b="b"/>
            <a:pathLst>
              <a:path w="2164516" h="817574">
                <a:moveTo>
                  <a:pt x="0" y="0"/>
                </a:moveTo>
                <a:lnTo>
                  <a:pt x="2164516" y="0"/>
                </a:lnTo>
                <a:lnTo>
                  <a:pt x="2164516" y="817573"/>
                </a:lnTo>
                <a:lnTo>
                  <a:pt x="0" y="8175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9" r="-69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6E335DD2-204F-A72E-D888-4E83469172F1}"/>
              </a:ext>
            </a:extLst>
          </p:cNvPr>
          <p:cNvSpPr/>
          <p:nvPr/>
        </p:nvSpPr>
        <p:spPr>
          <a:xfrm rot="3816">
            <a:off x="539110" y="9500433"/>
            <a:ext cx="17158097" cy="0"/>
          </a:xfrm>
          <a:prstGeom prst="line">
            <a:avLst/>
          </a:prstGeom>
          <a:ln w="9525" cap="rnd">
            <a:solidFill>
              <a:srgbClr val="087E8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2AA2EF34-65FB-0F48-40DA-AF232BB549C5}"/>
              </a:ext>
            </a:extLst>
          </p:cNvPr>
          <p:cNvSpPr/>
          <p:nvPr/>
        </p:nvSpPr>
        <p:spPr>
          <a:xfrm>
            <a:off x="582900" y="9612374"/>
            <a:ext cx="2386341" cy="508987"/>
          </a:xfrm>
          <a:custGeom>
            <a:avLst/>
            <a:gdLst/>
            <a:ahLst/>
            <a:cxnLst/>
            <a:rect l="l" t="t" r="r" b="b"/>
            <a:pathLst>
              <a:path w="2386341" h="508987">
                <a:moveTo>
                  <a:pt x="0" y="0"/>
                </a:moveTo>
                <a:lnTo>
                  <a:pt x="2386341" y="0"/>
                </a:lnTo>
                <a:lnTo>
                  <a:pt x="2386341" y="508987"/>
                </a:lnTo>
                <a:lnTo>
                  <a:pt x="0" y="5089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433" b="-43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FC0475E-561C-E09A-F685-7B9EB9577F10}"/>
              </a:ext>
            </a:extLst>
          </p:cNvPr>
          <p:cNvSpPr txBox="1"/>
          <p:nvPr/>
        </p:nvSpPr>
        <p:spPr>
          <a:xfrm>
            <a:off x="1993458" y="797936"/>
            <a:ext cx="14249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87E8B"/>
                </a:solidFill>
                <a:latin typeface="Calibri (MS)"/>
                <a:ea typeface="Calibri (MS)"/>
                <a:cs typeface="Calibri (MS)"/>
                <a:sym typeface="Calibri (MS)"/>
              </a:rPr>
              <a:t>Cell Viability</a:t>
            </a:r>
          </a:p>
          <a:p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6D4AB16-1C57-36FE-F504-36B99D405562}"/>
              </a:ext>
            </a:extLst>
          </p:cNvPr>
          <p:cNvSpPr txBox="1"/>
          <p:nvPr/>
        </p:nvSpPr>
        <p:spPr>
          <a:xfrm>
            <a:off x="4997860" y="8802363"/>
            <a:ext cx="8741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Graphs report mean and standard deviation from three independent experiments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1EB06A9-9BF9-BCEA-13E2-FCB5B47422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8851" y="2912118"/>
            <a:ext cx="6078775" cy="383481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3E5E69F-E978-E5FA-2CFD-416F1F24F2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74170" y="7226123"/>
            <a:ext cx="3788136" cy="103172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2FC15A9-D9D2-9943-BF60-C5FFADA1C4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61651" y="2924362"/>
            <a:ext cx="6059282" cy="382252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F825A95-4F6C-523E-05FB-2698DE7422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06200" y="7226123"/>
            <a:ext cx="3788136" cy="103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93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11242-C717-5323-2206-709B960AF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1068DED-A382-28D3-B531-871C8C12C2AE}"/>
              </a:ext>
            </a:extLst>
          </p:cNvPr>
          <p:cNvSpPr/>
          <p:nvPr/>
        </p:nvSpPr>
        <p:spPr>
          <a:xfrm>
            <a:off x="16787516" y="9866868"/>
            <a:ext cx="930303" cy="232383"/>
          </a:xfrm>
          <a:custGeom>
            <a:avLst/>
            <a:gdLst/>
            <a:ahLst/>
            <a:cxnLst/>
            <a:rect l="l" t="t" r="r" b="b"/>
            <a:pathLst>
              <a:path w="930303" h="232383">
                <a:moveTo>
                  <a:pt x="0" y="0"/>
                </a:moveTo>
                <a:lnTo>
                  <a:pt x="930302" y="0"/>
                </a:lnTo>
                <a:lnTo>
                  <a:pt x="930302" y="232383"/>
                </a:lnTo>
                <a:lnTo>
                  <a:pt x="0" y="232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062" b="-1062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E750D93-1749-5197-0036-D3FE34A589A6}"/>
              </a:ext>
            </a:extLst>
          </p:cNvPr>
          <p:cNvGrpSpPr/>
          <p:nvPr/>
        </p:nvGrpSpPr>
        <p:grpSpPr>
          <a:xfrm>
            <a:off x="12720420" y="9798393"/>
            <a:ext cx="3935896" cy="369331"/>
            <a:chOff x="0" y="0"/>
            <a:chExt cx="5247862" cy="49244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44A9D96-4288-B9D7-818C-78D61B7051F9}"/>
                </a:ext>
              </a:extLst>
            </p:cNvPr>
            <p:cNvSpPr/>
            <p:nvPr/>
          </p:nvSpPr>
          <p:spPr>
            <a:xfrm>
              <a:off x="0" y="0"/>
              <a:ext cx="5247862" cy="492442"/>
            </a:xfrm>
            <a:custGeom>
              <a:avLst/>
              <a:gdLst/>
              <a:ahLst/>
              <a:cxnLst/>
              <a:rect l="l" t="t" r="r" b="b"/>
              <a:pathLst>
                <a:path w="5247862" h="492442">
                  <a:moveTo>
                    <a:pt x="0" y="0"/>
                  </a:moveTo>
                  <a:lnTo>
                    <a:pt x="5247862" y="0"/>
                  </a:lnTo>
                  <a:lnTo>
                    <a:pt x="5247862" y="492442"/>
                  </a:lnTo>
                  <a:lnTo>
                    <a:pt x="0" y="4924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D43FCB7-DF18-623C-E19E-BC5292B069C4}"/>
                </a:ext>
              </a:extLst>
            </p:cNvPr>
            <p:cNvSpPr txBox="1"/>
            <p:nvPr/>
          </p:nvSpPr>
          <p:spPr>
            <a:xfrm>
              <a:off x="0" y="-19050"/>
              <a:ext cx="5247862" cy="51149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1800"/>
                </a:lnSpc>
              </a:pPr>
              <a:r>
                <a:rPr lang="en-US" sz="15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INTEGRANO project – GA No: 101138414</a:t>
              </a: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0B5065AA-A469-9585-46CD-B98DC2894989}"/>
              </a:ext>
            </a:extLst>
          </p:cNvPr>
          <p:cNvSpPr/>
          <p:nvPr/>
        </p:nvSpPr>
        <p:spPr>
          <a:xfrm>
            <a:off x="582900" y="212648"/>
            <a:ext cx="2164516" cy="817574"/>
          </a:xfrm>
          <a:custGeom>
            <a:avLst/>
            <a:gdLst/>
            <a:ahLst/>
            <a:cxnLst/>
            <a:rect l="l" t="t" r="r" b="b"/>
            <a:pathLst>
              <a:path w="2164516" h="817574">
                <a:moveTo>
                  <a:pt x="0" y="0"/>
                </a:moveTo>
                <a:lnTo>
                  <a:pt x="2164516" y="0"/>
                </a:lnTo>
                <a:lnTo>
                  <a:pt x="2164516" y="817573"/>
                </a:lnTo>
                <a:lnTo>
                  <a:pt x="0" y="8175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9" r="-69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0AB20AE2-48D5-CF7F-38FF-1EE91520D349}"/>
              </a:ext>
            </a:extLst>
          </p:cNvPr>
          <p:cNvSpPr/>
          <p:nvPr/>
        </p:nvSpPr>
        <p:spPr>
          <a:xfrm rot="3816">
            <a:off x="539110" y="9500433"/>
            <a:ext cx="17158097" cy="0"/>
          </a:xfrm>
          <a:prstGeom prst="line">
            <a:avLst/>
          </a:prstGeom>
          <a:ln w="9525" cap="rnd">
            <a:solidFill>
              <a:srgbClr val="087E8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27E3C249-7CDD-E7AF-92C9-7EDC596BA517}"/>
              </a:ext>
            </a:extLst>
          </p:cNvPr>
          <p:cNvSpPr/>
          <p:nvPr/>
        </p:nvSpPr>
        <p:spPr>
          <a:xfrm>
            <a:off x="582900" y="9612374"/>
            <a:ext cx="2386341" cy="508987"/>
          </a:xfrm>
          <a:custGeom>
            <a:avLst/>
            <a:gdLst/>
            <a:ahLst/>
            <a:cxnLst/>
            <a:rect l="l" t="t" r="r" b="b"/>
            <a:pathLst>
              <a:path w="2386341" h="508987">
                <a:moveTo>
                  <a:pt x="0" y="0"/>
                </a:moveTo>
                <a:lnTo>
                  <a:pt x="2386341" y="0"/>
                </a:lnTo>
                <a:lnTo>
                  <a:pt x="2386341" y="508987"/>
                </a:lnTo>
                <a:lnTo>
                  <a:pt x="0" y="5089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433" b="-43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8D19A37-DF60-6A98-E454-ED0283E130A6}"/>
              </a:ext>
            </a:extLst>
          </p:cNvPr>
          <p:cNvSpPr txBox="1"/>
          <p:nvPr/>
        </p:nvSpPr>
        <p:spPr>
          <a:xfrm>
            <a:off x="1993458" y="1081651"/>
            <a:ext cx="14249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87E8B"/>
                </a:solidFill>
                <a:latin typeface="Calibri (MS)"/>
                <a:ea typeface="Calibri (MS)"/>
                <a:cs typeface="Calibri (MS)"/>
                <a:sym typeface="Calibri (MS)"/>
              </a:rPr>
              <a:t>Cell Viability – why such differences</a:t>
            </a:r>
          </a:p>
          <a:p>
            <a:endParaRPr lang="it-IT" dirty="0"/>
          </a:p>
        </p:txBody>
      </p:sp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09D112B3-D98F-267B-BDAF-B9C3E8B8E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80071"/>
              </p:ext>
            </p:extLst>
          </p:nvPr>
        </p:nvGraphicFramePr>
        <p:xfrm>
          <a:off x="2969241" y="2622054"/>
          <a:ext cx="1216615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158">
                  <a:extLst>
                    <a:ext uri="{9D8B030D-6E8A-4147-A177-3AD203B41FA5}">
                      <a16:colId xmlns:a16="http://schemas.microsoft.com/office/drawing/2014/main" val="56583950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24408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35581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PARAMETER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NP6 (mean </a:t>
                      </a:r>
                      <a:r>
                        <a:rPr lang="en-GB" sz="2000" u="sng" dirty="0"/>
                        <a:t>+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sd</a:t>
                      </a:r>
                      <a:r>
                        <a:rPr lang="en-GB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FF00"/>
                          </a:solidFill>
                        </a:rPr>
                        <a:t>NP7 (mean </a:t>
                      </a:r>
                      <a:r>
                        <a:rPr lang="en-GB" sz="2000" u="sng" dirty="0">
                          <a:solidFill>
                            <a:srgbClr val="FFFF00"/>
                          </a:solidFill>
                        </a:rPr>
                        <a:t>+</a:t>
                      </a:r>
                      <a:r>
                        <a:rPr lang="en-GB" sz="20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</a:rPr>
                        <a:t>sd</a:t>
                      </a:r>
                      <a:r>
                        <a:rPr lang="en-GB" sz="2000" dirty="0">
                          <a:solidFill>
                            <a:srgbClr val="FFFF00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876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DLS in MEDIUM </a:t>
                      </a:r>
                      <a:r>
                        <a:rPr lang="en-GB" sz="2000" dirty="0">
                          <a:solidFill>
                            <a:schemeClr val="tx2"/>
                          </a:solidFill>
                        </a:rPr>
                        <a:t>t=0</a:t>
                      </a:r>
                      <a:r>
                        <a:rPr lang="en-GB" sz="2000" dirty="0"/>
                        <a:t> 100 ug/ml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dirty="0">
                          <a:solidFill>
                            <a:schemeClr val="tx1"/>
                          </a:solidFill>
                        </a:rPr>
                        <a:t>979,12 ± 363,84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dirty="0">
                          <a:solidFill>
                            <a:schemeClr val="tx1"/>
                          </a:solidFill>
                        </a:rPr>
                        <a:t>975,38 ± 204,88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3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DLS in MEDIUM </a:t>
                      </a:r>
                      <a:r>
                        <a:rPr lang="en-GB" sz="2000" dirty="0">
                          <a:solidFill>
                            <a:schemeClr val="accent2"/>
                          </a:solidFill>
                        </a:rPr>
                        <a:t>t=24</a:t>
                      </a:r>
                      <a:r>
                        <a:rPr lang="en-GB" sz="2000" dirty="0"/>
                        <a:t> 100 ug/ml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dirty="0">
                          <a:solidFill>
                            <a:schemeClr val="tx1"/>
                          </a:solidFill>
                        </a:rPr>
                        <a:t>177,59 ± 6,32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dirty="0">
                          <a:solidFill>
                            <a:schemeClr val="tx1"/>
                          </a:solidFill>
                        </a:rPr>
                        <a:t>188,5 ± 5,85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596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/>
                        <a:t>DLS in MEDIUM </a:t>
                      </a:r>
                      <a:r>
                        <a:rPr lang="en-GB" sz="2000" dirty="0">
                          <a:solidFill>
                            <a:schemeClr val="tx2"/>
                          </a:solidFill>
                        </a:rPr>
                        <a:t>t=0</a:t>
                      </a:r>
                      <a:r>
                        <a:rPr lang="en-GB" sz="2000" dirty="0"/>
                        <a:t> 10 ug/ml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dirty="0">
                          <a:solidFill>
                            <a:srgbClr val="FF0000"/>
                          </a:solidFill>
                        </a:rPr>
                        <a:t>1396,33 ± 213,29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dirty="0">
                          <a:solidFill>
                            <a:srgbClr val="FF0000"/>
                          </a:solidFill>
                        </a:rPr>
                        <a:t>1830,36 ± 178,85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62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DLS in MEDIUM </a:t>
                      </a:r>
                      <a:r>
                        <a:rPr lang="en-GB" sz="2000" dirty="0">
                          <a:solidFill>
                            <a:schemeClr val="accent2"/>
                          </a:solidFill>
                        </a:rPr>
                        <a:t>t=24</a:t>
                      </a:r>
                      <a:r>
                        <a:rPr lang="en-GB" sz="2000" dirty="0"/>
                        <a:t> 10 ug/ml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dirty="0">
                          <a:solidFill>
                            <a:schemeClr val="tx1"/>
                          </a:solidFill>
                        </a:rPr>
                        <a:t>185,03 ± 3,21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dirty="0">
                          <a:solidFill>
                            <a:schemeClr val="tx1"/>
                          </a:solidFill>
                        </a:rPr>
                        <a:t>186,71 ± 6,82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429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2"/>
                          </a:solidFill>
                        </a:rPr>
                        <a:t>Z-pot t0 MQ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dirty="0">
                          <a:solidFill>
                            <a:schemeClr val="tx1"/>
                          </a:solidFill>
                        </a:rPr>
                        <a:t>-17,42 ± 4,56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dirty="0">
                          <a:solidFill>
                            <a:schemeClr val="tx1"/>
                          </a:solidFill>
                        </a:rPr>
                        <a:t>-20,55 ± 4,28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829538"/>
                  </a:ext>
                </a:extLst>
              </a:tr>
            </a:tbl>
          </a:graphicData>
        </a:graphic>
      </p:graphicFrame>
      <p:grpSp>
        <p:nvGrpSpPr>
          <p:cNvPr id="22" name="Gruppo 21">
            <a:extLst>
              <a:ext uri="{FF2B5EF4-FFF2-40B4-BE49-F238E27FC236}">
                <a16:creationId xmlns:a16="http://schemas.microsoft.com/office/drawing/2014/main" id="{76F95CAC-6CEB-93A4-267F-1332DE4BD1F0}"/>
              </a:ext>
            </a:extLst>
          </p:cNvPr>
          <p:cNvGrpSpPr/>
          <p:nvPr/>
        </p:nvGrpSpPr>
        <p:grpSpPr>
          <a:xfrm>
            <a:off x="3724523" y="5356998"/>
            <a:ext cx="5140132" cy="4167642"/>
            <a:chOff x="13563600" y="1638300"/>
            <a:chExt cx="5140132" cy="4167642"/>
          </a:xfrm>
        </p:grpSpPr>
        <p:cxnSp>
          <p:nvCxnSpPr>
            <p:cNvPr id="23" name="Connettore 2 22">
              <a:extLst>
                <a:ext uri="{FF2B5EF4-FFF2-40B4-BE49-F238E27FC236}">
                  <a16:creationId xmlns:a16="http://schemas.microsoft.com/office/drawing/2014/main" id="{2813E95E-33D0-E20F-9C7B-F64F711C81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49400" y="2055683"/>
              <a:ext cx="0" cy="32202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2 23">
              <a:extLst>
                <a:ext uri="{FF2B5EF4-FFF2-40B4-BE49-F238E27FC236}">
                  <a16:creationId xmlns:a16="http://schemas.microsoft.com/office/drawing/2014/main" id="{C5405970-27DA-DD44-85FF-C15F374C96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49400" y="5256867"/>
              <a:ext cx="3200400" cy="1904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14A5463E-C595-898A-3B8D-60F0CFFE2C62}"/>
                </a:ext>
              </a:extLst>
            </p:cNvPr>
            <p:cNvSpPr txBox="1"/>
            <p:nvPr/>
          </p:nvSpPr>
          <p:spPr>
            <a:xfrm>
              <a:off x="13563600" y="1638300"/>
              <a:ext cx="1263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KDF 1 – pH </a:t>
              </a: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D58EB92B-79F5-6360-547A-9074E93DBB01}"/>
                </a:ext>
              </a:extLst>
            </p:cNvPr>
            <p:cNvSpPr txBox="1"/>
            <p:nvPr/>
          </p:nvSpPr>
          <p:spPr>
            <a:xfrm>
              <a:off x="17088162" y="5340412"/>
              <a:ext cx="1615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KDF 2 – </a:t>
              </a:r>
              <a:r>
                <a:rPr lang="en-GB" dirty="0" err="1"/>
                <a:t>Red:Ox</a:t>
              </a:r>
              <a:endParaRPr lang="en-GB" dirty="0"/>
            </a:p>
          </p:txBody>
        </p:sp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id="{0522F105-868E-45E4-82F3-74A259433FBC}"/>
                </a:ext>
              </a:extLst>
            </p:cNvPr>
            <p:cNvCxnSpPr/>
            <p:nvPr/>
          </p:nvCxnSpPr>
          <p:spPr>
            <a:xfrm>
              <a:off x="14706600" y="5067300"/>
              <a:ext cx="0" cy="39736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063CD253-F90C-90F5-EE9B-BB183FA1A1C4}"/>
                </a:ext>
              </a:extLst>
            </p:cNvPr>
            <p:cNvCxnSpPr/>
            <p:nvPr/>
          </p:nvCxnSpPr>
          <p:spPr>
            <a:xfrm>
              <a:off x="16687800" y="5067300"/>
              <a:ext cx="0" cy="39736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59BC3D39-1287-1B48-A197-FFCF244788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07353" y="3132477"/>
              <a:ext cx="422865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78760B18-26ED-7573-02F0-9CB92284A6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07353" y="4884650"/>
              <a:ext cx="378083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F07B9A99-6D7E-1137-FB4A-CD68F6A25758}"/>
                </a:ext>
              </a:extLst>
            </p:cNvPr>
            <p:cNvSpPr txBox="1"/>
            <p:nvPr/>
          </p:nvSpPr>
          <p:spPr>
            <a:xfrm>
              <a:off x="14537525" y="54366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0</a:t>
              </a: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5BFF0A2C-9604-9B75-8EEB-7059B7F59F46}"/>
                </a:ext>
              </a:extLst>
            </p:cNvPr>
            <p:cNvSpPr txBox="1"/>
            <p:nvPr/>
          </p:nvSpPr>
          <p:spPr>
            <a:xfrm>
              <a:off x="16505473" y="543661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</a:t>
              </a: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3BC40EE6-5911-A162-936C-60CB99FA1D5F}"/>
                </a:ext>
              </a:extLst>
            </p:cNvPr>
            <p:cNvSpPr txBox="1"/>
            <p:nvPr/>
          </p:nvSpPr>
          <p:spPr>
            <a:xfrm>
              <a:off x="13705667" y="29373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</a:t>
              </a: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E4B38207-7D51-F3B3-FBAC-974998258663}"/>
                </a:ext>
              </a:extLst>
            </p:cNvPr>
            <p:cNvSpPr txBox="1"/>
            <p:nvPr/>
          </p:nvSpPr>
          <p:spPr>
            <a:xfrm>
              <a:off x="13623551" y="46999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0</a:t>
              </a:r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D3188C85-CF5D-87FA-45DC-B1400592116C}"/>
                </a:ext>
              </a:extLst>
            </p:cNvPr>
            <p:cNvSpPr txBox="1"/>
            <p:nvPr/>
          </p:nvSpPr>
          <p:spPr>
            <a:xfrm>
              <a:off x="14442023" y="4716131"/>
              <a:ext cx="767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NP4</a:t>
              </a:r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DBE11B8C-B31F-D6B4-B801-A438E6695C83}"/>
                </a:ext>
              </a:extLst>
            </p:cNvPr>
            <p:cNvSpPr txBox="1"/>
            <p:nvPr/>
          </p:nvSpPr>
          <p:spPr>
            <a:xfrm>
              <a:off x="14474579" y="2947545"/>
              <a:ext cx="767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NP5</a:t>
              </a: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64AEBCA9-3ECA-E995-92BE-4BD2AE39B500}"/>
                </a:ext>
              </a:extLst>
            </p:cNvPr>
            <p:cNvSpPr txBox="1"/>
            <p:nvPr/>
          </p:nvSpPr>
          <p:spPr>
            <a:xfrm>
              <a:off x="16381466" y="2947545"/>
              <a:ext cx="767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NP6</a:t>
              </a:r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B8ED7CCE-863A-7EA9-794B-03C21D7FE6E4}"/>
                </a:ext>
              </a:extLst>
            </p:cNvPr>
            <p:cNvSpPr txBox="1"/>
            <p:nvPr/>
          </p:nvSpPr>
          <p:spPr>
            <a:xfrm>
              <a:off x="16372210" y="4674689"/>
              <a:ext cx="767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NP7</a:t>
              </a:r>
            </a:p>
          </p:txBody>
        </p:sp>
      </p:grpSp>
      <p:sp>
        <p:nvSpPr>
          <p:cNvPr id="41" name="Ovale 40">
            <a:extLst>
              <a:ext uri="{FF2B5EF4-FFF2-40B4-BE49-F238E27FC236}">
                <a16:creationId xmlns:a16="http://schemas.microsoft.com/office/drawing/2014/main" id="{07D8D328-C28B-B932-3D92-D975553E38A4}"/>
              </a:ext>
            </a:extLst>
          </p:cNvPr>
          <p:cNvSpPr/>
          <p:nvPr/>
        </p:nvSpPr>
        <p:spPr>
          <a:xfrm>
            <a:off x="4481308" y="6282477"/>
            <a:ext cx="735169" cy="283220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9270CC38-F710-D953-3BF4-97E72A9A84AE}"/>
              </a:ext>
            </a:extLst>
          </p:cNvPr>
          <p:cNvCxnSpPr/>
          <p:nvPr/>
        </p:nvCxnSpPr>
        <p:spPr>
          <a:xfrm>
            <a:off x="5623696" y="6666243"/>
            <a:ext cx="0" cy="3795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D920C1B1-30EB-FA24-2D26-036D47106C66}"/>
              </a:ext>
            </a:extLst>
          </p:cNvPr>
          <p:cNvSpPr txBox="1"/>
          <p:nvPr/>
        </p:nvSpPr>
        <p:spPr>
          <a:xfrm>
            <a:off x="5439562" y="8350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=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F0EF2624-D70D-10D7-F5E9-139CDE591475}"/>
              </a:ext>
            </a:extLst>
          </p:cNvPr>
          <p:cNvSpPr txBox="1"/>
          <p:nvPr/>
        </p:nvSpPr>
        <p:spPr>
          <a:xfrm>
            <a:off x="5133213" y="6253451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Cell viability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7ADBF22-CA1B-EE77-5C1B-4251982C60C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" t="21372" r="47071" b="45110"/>
          <a:stretch/>
        </p:blipFill>
        <p:spPr>
          <a:xfrm rot="5400000" flipV="1">
            <a:off x="12130412" y="6452568"/>
            <a:ext cx="3600931" cy="1757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CCBF388A-CA19-F8C2-6467-9A8B92D510F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1" t="4323" r="11472" b="3836"/>
          <a:stretch/>
        </p:blipFill>
        <p:spPr>
          <a:xfrm>
            <a:off x="10637601" y="5500692"/>
            <a:ext cx="1545740" cy="3765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C701D73-28E2-1CC6-24D8-405945210E3A}"/>
              </a:ext>
            </a:extLst>
          </p:cNvPr>
          <p:cNvSpPr txBox="1"/>
          <p:nvPr/>
        </p:nvSpPr>
        <p:spPr>
          <a:xfrm>
            <a:off x="7079808" y="6609899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=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823C698-1689-9E99-580C-804AA5904FB6}"/>
              </a:ext>
            </a:extLst>
          </p:cNvPr>
          <p:cNvSpPr txBox="1"/>
          <p:nvPr/>
        </p:nvSpPr>
        <p:spPr>
          <a:xfrm>
            <a:off x="7013316" y="837648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685275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EE08F-0945-597E-0C97-8A7DBD225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816BE14-E572-0ADE-820E-0724BDE3AE87}"/>
              </a:ext>
            </a:extLst>
          </p:cNvPr>
          <p:cNvSpPr/>
          <p:nvPr/>
        </p:nvSpPr>
        <p:spPr>
          <a:xfrm>
            <a:off x="16787516" y="9866868"/>
            <a:ext cx="930303" cy="232383"/>
          </a:xfrm>
          <a:custGeom>
            <a:avLst/>
            <a:gdLst/>
            <a:ahLst/>
            <a:cxnLst/>
            <a:rect l="l" t="t" r="r" b="b"/>
            <a:pathLst>
              <a:path w="930303" h="232383">
                <a:moveTo>
                  <a:pt x="0" y="0"/>
                </a:moveTo>
                <a:lnTo>
                  <a:pt x="930302" y="0"/>
                </a:lnTo>
                <a:lnTo>
                  <a:pt x="930302" y="232383"/>
                </a:lnTo>
                <a:lnTo>
                  <a:pt x="0" y="232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062" b="-1062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59FCB46-428C-22B6-70C0-0C00623A0804}"/>
              </a:ext>
            </a:extLst>
          </p:cNvPr>
          <p:cNvGrpSpPr/>
          <p:nvPr/>
        </p:nvGrpSpPr>
        <p:grpSpPr>
          <a:xfrm>
            <a:off x="12720420" y="9798393"/>
            <a:ext cx="3935896" cy="369331"/>
            <a:chOff x="0" y="0"/>
            <a:chExt cx="5247862" cy="49244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D8DB2F9-55FD-59F4-7BF7-566D726BA50E}"/>
                </a:ext>
              </a:extLst>
            </p:cNvPr>
            <p:cNvSpPr/>
            <p:nvPr/>
          </p:nvSpPr>
          <p:spPr>
            <a:xfrm>
              <a:off x="0" y="0"/>
              <a:ext cx="5247862" cy="492442"/>
            </a:xfrm>
            <a:custGeom>
              <a:avLst/>
              <a:gdLst/>
              <a:ahLst/>
              <a:cxnLst/>
              <a:rect l="l" t="t" r="r" b="b"/>
              <a:pathLst>
                <a:path w="5247862" h="492442">
                  <a:moveTo>
                    <a:pt x="0" y="0"/>
                  </a:moveTo>
                  <a:lnTo>
                    <a:pt x="5247862" y="0"/>
                  </a:lnTo>
                  <a:lnTo>
                    <a:pt x="5247862" y="492442"/>
                  </a:lnTo>
                  <a:lnTo>
                    <a:pt x="0" y="4924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4AA4869-0307-603A-7783-16342BBC5036}"/>
                </a:ext>
              </a:extLst>
            </p:cNvPr>
            <p:cNvSpPr txBox="1"/>
            <p:nvPr/>
          </p:nvSpPr>
          <p:spPr>
            <a:xfrm>
              <a:off x="0" y="-19050"/>
              <a:ext cx="5247862" cy="51149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1800"/>
                </a:lnSpc>
              </a:pPr>
              <a:r>
                <a:rPr lang="en-US" sz="15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INTEGRANO project – GA No: 101138414</a:t>
              </a: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9E9660E4-20B6-142F-5796-0B442D190976}"/>
              </a:ext>
            </a:extLst>
          </p:cNvPr>
          <p:cNvSpPr/>
          <p:nvPr/>
        </p:nvSpPr>
        <p:spPr>
          <a:xfrm>
            <a:off x="582900" y="212648"/>
            <a:ext cx="2164516" cy="817574"/>
          </a:xfrm>
          <a:custGeom>
            <a:avLst/>
            <a:gdLst/>
            <a:ahLst/>
            <a:cxnLst/>
            <a:rect l="l" t="t" r="r" b="b"/>
            <a:pathLst>
              <a:path w="2164516" h="817574">
                <a:moveTo>
                  <a:pt x="0" y="0"/>
                </a:moveTo>
                <a:lnTo>
                  <a:pt x="2164516" y="0"/>
                </a:lnTo>
                <a:lnTo>
                  <a:pt x="2164516" y="817573"/>
                </a:lnTo>
                <a:lnTo>
                  <a:pt x="0" y="8175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9" r="-69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32FABA7F-1674-E04B-F082-90B39C18E248}"/>
              </a:ext>
            </a:extLst>
          </p:cNvPr>
          <p:cNvSpPr/>
          <p:nvPr/>
        </p:nvSpPr>
        <p:spPr>
          <a:xfrm rot="3816">
            <a:off x="539110" y="9500433"/>
            <a:ext cx="17158097" cy="0"/>
          </a:xfrm>
          <a:prstGeom prst="line">
            <a:avLst/>
          </a:prstGeom>
          <a:ln w="9525" cap="rnd">
            <a:solidFill>
              <a:srgbClr val="087E8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844344E3-E77E-5110-072F-9D21C0A00F66}"/>
              </a:ext>
            </a:extLst>
          </p:cNvPr>
          <p:cNvSpPr/>
          <p:nvPr/>
        </p:nvSpPr>
        <p:spPr>
          <a:xfrm>
            <a:off x="582900" y="9612374"/>
            <a:ext cx="2386341" cy="508987"/>
          </a:xfrm>
          <a:custGeom>
            <a:avLst/>
            <a:gdLst/>
            <a:ahLst/>
            <a:cxnLst/>
            <a:rect l="l" t="t" r="r" b="b"/>
            <a:pathLst>
              <a:path w="2386341" h="508987">
                <a:moveTo>
                  <a:pt x="0" y="0"/>
                </a:moveTo>
                <a:lnTo>
                  <a:pt x="2386341" y="0"/>
                </a:lnTo>
                <a:lnTo>
                  <a:pt x="2386341" y="508987"/>
                </a:lnTo>
                <a:lnTo>
                  <a:pt x="0" y="5089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433" b="-43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5F48368-2249-17F5-A917-2612A14B51B6}"/>
              </a:ext>
            </a:extLst>
          </p:cNvPr>
          <p:cNvSpPr txBox="1"/>
          <p:nvPr/>
        </p:nvSpPr>
        <p:spPr>
          <a:xfrm>
            <a:off x="1993458" y="797936"/>
            <a:ext cx="14249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87E8B"/>
                </a:solidFill>
                <a:latin typeface="Calibri (MS)"/>
                <a:ea typeface="Calibri (MS)"/>
                <a:cs typeface="Calibri (MS)"/>
                <a:sym typeface="Calibri (MS)"/>
              </a:rPr>
              <a:t>INFLAMMATION</a:t>
            </a:r>
          </a:p>
          <a:p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86E3646-B2D7-0B6F-1DC5-D22AD74D5E82}"/>
              </a:ext>
            </a:extLst>
          </p:cNvPr>
          <p:cNvSpPr txBox="1"/>
          <p:nvPr/>
        </p:nvSpPr>
        <p:spPr>
          <a:xfrm>
            <a:off x="4997860" y="8802363"/>
            <a:ext cx="8741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Graphs report mean and standard deviation from three independent experiments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3AC5333-27C3-BC4F-7696-DA6FA54479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7666" y="2475151"/>
            <a:ext cx="7620492" cy="442954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296EF75-77D3-643B-E830-05484A934F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2929" y="7306906"/>
            <a:ext cx="3629966" cy="109069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0C4B1A5-2C5E-1477-74B0-FFB444439C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68832" y="2472600"/>
            <a:ext cx="7672221" cy="4429542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60BDB72B-B4E4-0A15-5D11-E97CD1927E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89959" y="7306905"/>
            <a:ext cx="3629966" cy="109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1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7EC7C-124D-0C14-19E0-C4D0C6315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FCCFAA6-E297-C889-B3A2-1847A30F8A45}"/>
              </a:ext>
            </a:extLst>
          </p:cNvPr>
          <p:cNvSpPr/>
          <p:nvPr/>
        </p:nvSpPr>
        <p:spPr>
          <a:xfrm>
            <a:off x="16787516" y="9866868"/>
            <a:ext cx="930303" cy="232383"/>
          </a:xfrm>
          <a:custGeom>
            <a:avLst/>
            <a:gdLst/>
            <a:ahLst/>
            <a:cxnLst/>
            <a:rect l="l" t="t" r="r" b="b"/>
            <a:pathLst>
              <a:path w="930303" h="232383">
                <a:moveTo>
                  <a:pt x="0" y="0"/>
                </a:moveTo>
                <a:lnTo>
                  <a:pt x="930302" y="0"/>
                </a:lnTo>
                <a:lnTo>
                  <a:pt x="930302" y="232383"/>
                </a:lnTo>
                <a:lnTo>
                  <a:pt x="0" y="232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062" b="-1062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F84E6A2-2668-3F7C-6628-A1E93EE3EDF3}"/>
              </a:ext>
            </a:extLst>
          </p:cNvPr>
          <p:cNvGrpSpPr/>
          <p:nvPr/>
        </p:nvGrpSpPr>
        <p:grpSpPr>
          <a:xfrm>
            <a:off x="12720420" y="9798393"/>
            <a:ext cx="3935896" cy="369331"/>
            <a:chOff x="0" y="0"/>
            <a:chExt cx="5247862" cy="49244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E0A15AB-DB16-8E0E-9255-840BA09738C5}"/>
                </a:ext>
              </a:extLst>
            </p:cNvPr>
            <p:cNvSpPr/>
            <p:nvPr/>
          </p:nvSpPr>
          <p:spPr>
            <a:xfrm>
              <a:off x="0" y="0"/>
              <a:ext cx="5247862" cy="492442"/>
            </a:xfrm>
            <a:custGeom>
              <a:avLst/>
              <a:gdLst/>
              <a:ahLst/>
              <a:cxnLst/>
              <a:rect l="l" t="t" r="r" b="b"/>
              <a:pathLst>
                <a:path w="5247862" h="492442">
                  <a:moveTo>
                    <a:pt x="0" y="0"/>
                  </a:moveTo>
                  <a:lnTo>
                    <a:pt x="5247862" y="0"/>
                  </a:lnTo>
                  <a:lnTo>
                    <a:pt x="5247862" y="492442"/>
                  </a:lnTo>
                  <a:lnTo>
                    <a:pt x="0" y="4924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46A0D18-E506-D9FF-4B3D-1F18AAA092B1}"/>
                </a:ext>
              </a:extLst>
            </p:cNvPr>
            <p:cNvSpPr txBox="1"/>
            <p:nvPr/>
          </p:nvSpPr>
          <p:spPr>
            <a:xfrm>
              <a:off x="0" y="-19050"/>
              <a:ext cx="5247862" cy="51149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1800"/>
                </a:lnSpc>
              </a:pPr>
              <a:r>
                <a:rPr lang="en-US" sz="15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INTEGRANO project – GA No: 101138414</a:t>
              </a:r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F40BDE33-25D1-ED42-8C9D-5BFBD1A342F9}"/>
              </a:ext>
            </a:extLst>
          </p:cNvPr>
          <p:cNvSpPr/>
          <p:nvPr/>
        </p:nvSpPr>
        <p:spPr>
          <a:xfrm>
            <a:off x="582900" y="212648"/>
            <a:ext cx="2164516" cy="817574"/>
          </a:xfrm>
          <a:custGeom>
            <a:avLst/>
            <a:gdLst/>
            <a:ahLst/>
            <a:cxnLst/>
            <a:rect l="l" t="t" r="r" b="b"/>
            <a:pathLst>
              <a:path w="2164516" h="817574">
                <a:moveTo>
                  <a:pt x="0" y="0"/>
                </a:moveTo>
                <a:lnTo>
                  <a:pt x="2164516" y="0"/>
                </a:lnTo>
                <a:lnTo>
                  <a:pt x="2164516" y="817573"/>
                </a:lnTo>
                <a:lnTo>
                  <a:pt x="0" y="8175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9" r="-69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FF5C5519-DF52-A7B9-CBE6-1F26A2AC2F5A}"/>
              </a:ext>
            </a:extLst>
          </p:cNvPr>
          <p:cNvSpPr/>
          <p:nvPr/>
        </p:nvSpPr>
        <p:spPr>
          <a:xfrm rot="3816">
            <a:off x="539110" y="9500433"/>
            <a:ext cx="17158097" cy="0"/>
          </a:xfrm>
          <a:prstGeom prst="line">
            <a:avLst/>
          </a:prstGeom>
          <a:ln w="9525" cap="rnd">
            <a:solidFill>
              <a:srgbClr val="087E8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4CC6F0CC-7190-23D8-5E0E-73087906FDC9}"/>
              </a:ext>
            </a:extLst>
          </p:cNvPr>
          <p:cNvSpPr/>
          <p:nvPr/>
        </p:nvSpPr>
        <p:spPr>
          <a:xfrm>
            <a:off x="582900" y="9612374"/>
            <a:ext cx="2386341" cy="508987"/>
          </a:xfrm>
          <a:custGeom>
            <a:avLst/>
            <a:gdLst/>
            <a:ahLst/>
            <a:cxnLst/>
            <a:rect l="l" t="t" r="r" b="b"/>
            <a:pathLst>
              <a:path w="2386341" h="508987">
                <a:moveTo>
                  <a:pt x="0" y="0"/>
                </a:moveTo>
                <a:lnTo>
                  <a:pt x="2386341" y="0"/>
                </a:lnTo>
                <a:lnTo>
                  <a:pt x="2386341" y="508987"/>
                </a:lnTo>
                <a:lnTo>
                  <a:pt x="0" y="5089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433" b="-43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8C63EA9-D831-4266-E03F-ED0CCF27DA17}"/>
              </a:ext>
            </a:extLst>
          </p:cNvPr>
          <p:cNvSpPr txBox="1"/>
          <p:nvPr/>
        </p:nvSpPr>
        <p:spPr>
          <a:xfrm>
            <a:off x="1993458" y="797936"/>
            <a:ext cx="14249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87E8B"/>
                </a:solidFill>
                <a:latin typeface="Calibri (MS)"/>
                <a:ea typeface="Calibri (MS)"/>
                <a:cs typeface="Calibri (MS)"/>
                <a:sym typeface="Calibri (MS)"/>
              </a:rPr>
              <a:t>INFLAMMATION</a:t>
            </a:r>
          </a:p>
          <a:p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374009E-98EF-7356-81A2-A14E5BB5B97F}"/>
              </a:ext>
            </a:extLst>
          </p:cNvPr>
          <p:cNvSpPr txBox="1"/>
          <p:nvPr/>
        </p:nvSpPr>
        <p:spPr>
          <a:xfrm>
            <a:off x="4997860" y="8802363"/>
            <a:ext cx="8741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Graphs report mean and standard deviation from three independent experiments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33255AD-F01B-B64F-3C82-D514832B39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0484" y="2495362"/>
            <a:ext cx="7506287" cy="436315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E828CBD-DCD6-51BE-7C2C-0F4E25C982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8645" y="7232967"/>
            <a:ext cx="3629963" cy="109069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292584D5-B1AE-3A57-B8D6-CCF841FEF4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7235" y="2472600"/>
            <a:ext cx="7360281" cy="436315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4FF2DD65-2733-54DC-1410-57C39E26962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19394" y="7226067"/>
            <a:ext cx="3629963" cy="109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00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4405</TotalTime>
  <Words>452</Words>
  <Application>Microsoft Macintosh PowerPoint</Application>
  <PresentationFormat>Personalizzato</PresentationFormat>
  <Paragraphs>126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Arial</vt:lpstr>
      <vt:lpstr>Calibri (MS)</vt:lpstr>
      <vt:lpstr>Calibri</vt:lpstr>
      <vt:lpstr>Cambria Math</vt:lpstr>
      <vt:lpstr>Calibri (MS) Bold</vt:lpstr>
      <vt:lpstr>Arimo</vt:lpstr>
      <vt:lpstr>Aptos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 e app</dc:title>
  <cp:lastModifiedBy>stefano cervellera</cp:lastModifiedBy>
  <cp:revision>237</cp:revision>
  <dcterms:created xsi:type="dcterms:W3CDTF">2006-08-16T00:00:00Z</dcterms:created>
  <dcterms:modified xsi:type="dcterms:W3CDTF">2025-05-14T13:46:00Z</dcterms:modified>
  <dc:identifier>DAGf7OH9u-Y</dc:identifier>
</cp:coreProperties>
</file>