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handoutMasterIdLst>
    <p:handoutMasterId r:id="rId3"/>
  </p:handoutMasterIdLst>
  <p:sldIdLst>
    <p:sldId id="259" r:id="rId2"/>
  </p:sldIdLst>
  <p:sldSz cx="29159200" cy="198008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1D5"/>
    <a:srgbClr val="F7D7E0"/>
    <a:srgbClr val="EBEEF2"/>
    <a:srgbClr val="F4E2F4"/>
    <a:srgbClr val="087E8B"/>
    <a:srgbClr val="0B3954"/>
    <a:srgbClr val="BFD7EA"/>
    <a:srgbClr val="D3E3F1"/>
    <a:srgbClr val="F9FBFD"/>
    <a:srgbClr val="E7FB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40" d="100"/>
          <a:sy n="40" d="100"/>
        </p:scale>
        <p:origin x="-1644" y="-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29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9BD762A-EDCA-9379-EE34-B3497F3100B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7375DB-B45C-C1F1-760C-4F272B707DE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56F76-4882-4B2D-A3ED-147CED044C82}" type="datetimeFigureOut">
              <a:rPr lang="en-GB" smtClean="0"/>
              <a:t>18/04/2024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9854E6-A050-1B16-13FC-62A543292D2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29149E-8CDD-CD61-627A-6E69427AF3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5ABDE3-248F-48AE-B908-743D10DB40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613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86940" y="3240564"/>
            <a:ext cx="24785320" cy="6893642"/>
          </a:xfrm>
        </p:spPr>
        <p:txBody>
          <a:bodyPr anchor="b"/>
          <a:lstStyle>
            <a:lvl1pPr algn="ctr">
              <a:defRPr sz="173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44900" y="10400051"/>
            <a:ext cx="21869400" cy="4780630"/>
          </a:xfrm>
        </p:spPr>
        <p:txBody>
          <a:bodyPr/>
          <a:lstStyle>
            <a:lvl1pPr marL="0" indent="0" algn="ctr">
              <a:buNone/>
              <a:defRPr sz="6930"/>
            </a:lvl1pPr>
            <a:lvl2pPr marL="1320074" indent="0" algn="ctr">
              <a:buNone/>
              <a:defRPr sz="5775"/>
            </a:lvl2pPr>
            <a:lvl3pPr marL="2640147" indent="0" algn="ctr">
              <a:buNone/>
              <a:defRPr sz="5197"/>
            </a:lvl3pPr>
            <a:lvl4pPr marL="3960221" indent="0" algn="ctr">
              <a:buNone/>
              <a:defRPr sz="4620"/>
            </a:lvl4pPr>
            <a:lvl5pPr marL="5280294" indent="0" algn="ctr">
              <a:buNone/>
              <a:defRPr sz="4620"/>
            </a:lvl5pPr>
            <a:lvl6pPr marL="6600368" indent="0" algn="ctr">
              <a:buNone/>
              <a:defRPr sz="4620"/>
            </a:lvl6pPr>
            <a:lvl7pPr marL="7920441" indent="0" algn="ctr">
              <a:buNone/>
              <a:defRPr sz="4620"/>
            </a:lvl7pPr>
            <a:lvl8pPr marL="9240515" indent="0" algn="ctr">
              <a:buNone/>
              <a:defRPr sz="4620"/>
            </a:lvl8pPr>
            <a:lvl9pPr marL="10560588" indent="0" algn="ctr">
              <a:buNone/>
              <a:defRPr sz="46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004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48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867054" y="1054214"/>
            <a:ext cx="6287453" cy="16780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04696" y="1054214"/>
            <a:ext cx="18497868" cy="16780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83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Elemento grafico 9">
            <a:extLst>
              <a:ext uri="{FF2B5EF4-FFF2-40B4-BE49-F238E27FC236}">
                <a16:creationId xmlns:a16="http://schemas.microsoft.com/office/drawing/2014/main" id="{7DDE9249-BB5D-352D-7A63-4AEC6054DE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766761" y="18992200"/>
            <a:ext cx="1483316" cy="447301"/>
          </a:xfrm>
          <a:prstGeom prst="rect">
            <a:avLst/>
          </a:prstGeom>
        </p:spPr>
      </p:pic>
      <p:sp>
        <p:nvSpPr>
          <p:cNvPr id="11" name="CuadroTexto 2">
            <a:extLst>
              <a:ext uri="{FF2B5EF4-FFF2-40B4-BE49-F238E27FC236}">
                <a16:creationId xmlns:a16="http://schemas.microsoft.com/office/drawing/2014/main" id="{21C17E6B-B980-6D2A-24CD-C0395F8041B4}"/>
              </a:ext>
            </a:extLst>
          </p:cNvPr>
          <p:cNvSpPr txBox="1"/>
          <p:nvPr userDrawn="1"/>
        </p:nvSpPr>
        <p:spPr>
          <a:xfrm>
            <a:off x="20282005" y="18860397"/>
            <a:ext cx="6275569" cy="342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" sz="1623" dirty="0"/>
              <a:t>INTEGRANO project – GA No: 101138414</a:t>
            </a:r>
          </a:p>
        </p:txBody>
      </p:sp>
      <p:pic>
        <p:nvPicPr>
          <p:cNvPr id="14" name="Elemento grafico 13">
            <a:extLst>
              <a:ext uri="{FF2B5EF4-FFF2-40B4-BE49-F238E27FC236}">
                <a16:creationId xmlns:a16="http://schemas.microsoft.com/office/drawing/2014/main" id="{75D68033-F01D-92BD-0C98-11E4D8610D8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9402" y="409317"/>
            <a:ext cx="3451202" cy="1573703"/>
          </a:xfrm>
          <a:prstGeom prst="rect">
            <a:avLst/>
          </a:prstGeom>
        </p:spPr>
      </p:pic>
      <p:cxnSp>
        <p:nvCxnSpPr>
          <p:cNvPr id="2" name="Connettore diritto 1">
            <a:extLst>
              <a:ext uri="{FF2B5EF4-FFF2-40B4-BE49-F238E27FC236}">
                <a16:creationId xmlns:a16="http://schemas.microsoft.com/office/drawing/2014/main" id="{F2561C66-B316-313E-0EF4-42A07B8F8282}"/>
              </a:ext>
            </a:extLst>
          </p:cNvPr>
          <p:cNvCxnSpPr/>
          <p:nvPr userDrawn="1"/>
        </p:nvCxnSpPr>
        <p:spPr>
          <a:xfrm>
            <a:off x="874777" y="18286869"/>
            <a:ext cx="27327241" cy="0"/>
          </a:xfrm>
          <a:prstGeom prst="line">
            <a:avLst/>
          </a:prstGeom>
          <a:ln w="12700">
            <a:solidFill>
              <a:srgbClr val="087E8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ttangolo 2">
            <a:extLst>
              <a:ext uri="{FF2B5EF4-FFF2-40B4-BE49-F238E27FC236}">
                <a16:creationId xmlns:a16="http://schemas.microsoft.com/office/drawing/2014/main" id="{88F3D40C-8E64-9FEB-DF83-E362245E4319}"/>
              </a:ext>
            </a:extLst>
          </p:cNvPr>
          <p:cNvSpPr/>
          <p:nvPr userDrawn="1"/>
        </p:nvSpPr>
        <p:spPr>
          <a:xfrm>
            <a:off x="20848830" y="310072"/>
            <a:ext cx="8310372" cy="1285620"/>
          </a:xfrm>
          <a:prstGeom prst="rect">
            <a:avLst/>
          </a:prstGeom>
          <a:solidFill>
            <a:srgbClr val="087E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4418"/>
          </a:p>
        </p:txBody>
      </p:sp>
      <p:pic>
        <p:nvPicPr>
          <p:cNvPr id="4" name="Elemento grafico 3">
            <a:extLst>
              <a:ext uri="{FF2B5EF4-FFF2-40B4-BE49-F238E27FC236}">
                <a16:creationId xmlns:a16="http://schemas.microsoft.com/office/drawing/2014/main" id="{8E795C74-8F20-1DD1-C2B9-6CD64A18A1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20316358" y="310071"/>
            <a:ext cx="1064944" cy="1285622"/>
          </a:xfrm>
          <a:prstGeom prst="rect">
            <a:avLst/>
          </a:prstGeom>
        </p:spPr>
      </p:pic>
      <p:pic>
        <p:nvPicPr>
          <p:cNvPr id="7" name="Elemento grafico 6">
            <a:extLst>
              <a:ext uri="{FF2B5EF4-FFF2-40B4-BE49-F238E27FC236}">
                <a16:creationId xmlns:a16="http://schemas.microsoft.com/office/drawing/2014/main" id="{4780D134-1455-5BFE-63E0-A025BF3B02F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29405" y="18502338"/>
            <a:ext cx="3804887" cy="979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175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741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9510" y="4936477"/>
            <a:ext cx="25149810" cy="8236618"/>
          </a:xfrm>
        </p:spPr>
        <p:txBody>
          <a:bodyPr anchor="b"/>
          <a:lstStyle>
            <a:lvl1pPr>
              <a:defRPr sz="173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9510" y="13251017"/>
            <a:ext cx="25149810" cy="4331443"/>
          </a:xfrm>
        </p:spPr>
        <p:txBody>
          <a:bodyPr/>
          <a:lstStyle>
            <a:lvl1pPr marL="0" indent="0">
              <a:buNone/>
              <a:defRPr sz="6930">
                <a:solidFill>
                  <a:schemeClr val="tx1"/>
                </a:solidFill>
              </a:defRPr>
            </a:lvl1pPr>
            <a:lvl2pPr marL="1320074" indent="0">
              <a:buNone/>
              <a:defRPr sz="5775">
                <a:solidFill>
                  <a:schemeClr val="tx1">
                    <a:tint val="75000"/>
                  </a:schemeClr>
                </a:solidFill>
              </a:defRPr>
            </a:lvl2pPr>
            <a:lvl3pPr marL="2640147" indent="0">
              <a:buNone/>
              <a:defRPr sz="5197">
                <a:solidFill>
                  <a:schemeClr val="tx1">
                    <a:tint val="75000"/>
                  </a:schemeClr>
                </a:solidFill>
              </a:defRPr>
            </a:lvl3pPr>
            <a:lvl4pPr marL="3960221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4pPr>
            <a:lvl5pPr marL="5280294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5pPr>
            <a:lvl6pPr marL="6600368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6pPr>
            <a:lvl7pPr marL="7920441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7pPr>
            <a:lvl8pPr marL="9240515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8pPr>
            <a:lvl9pPr marL="10560588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84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4695" y="5271069"/>
            <a:ext cx="12392660" cy="125634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61845" y="5271069"/>
            <a:ext cx="12392660" cy="125634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176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493" y="1054218"/>
            <a:ext cx="25149810" cy="3827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8496" y="4853969"/>
            <a:ext cx="12335706" cy="2378855"/>
          </a:xfrm>
        </p:spPr>
        <p:txBody>
          <a:bodyPr anchor="b"/>
          <a:lstStyle>
            <a:lvl1pPr marL="0" indent="0">
              <a:buNone/>
              <a:defRPr sz="6930" b="1"/>
            </a:lvl1pPr>
            <a:lvl2pPr marL="1320074" indent="0">
              <a:buNone/>
              <a:defRPr sz="5775" b="1"/>
            </a:lvl2pPr>
            <a:lvl3pPr marL="2640147" indent="0">
              <a:buNone/>
              <a:defRPr sz="5197" b="1"/>
            </a:lvl3pPr>
            <a:lvl4pPr marL="3960221" indent="0">
              <a:buNone/>
              <a:defRPr sz="4620" b="1"/>
            </a:lvl4pPr>
            <a:lvl5pPr marL="5280294" indent="0">
              <a:buNone/>
              <a:defRPr sz="4620" b="1"/>
            </a:lvl5pPr>
            <a:lvl6pPr marL="6600368" indent="0">
              <a:buNone/>
              <a:defRPr sz="4620" b="1"/>
            </a:lvl6pPr>
            <a:lvl7pPr marL="7920441" indent="0">
              <a:buNone/>
              <a:defRPr sz="4620" b="1"/>
            </a:lvl7pPr>
            <a:lvl8pPr marL="9240515" indent="0">
              <a:buNone/>
              <a:defRPr sz="4620" b="1"/>
            </a:lvl8pPr>
            <a:lvl9pPr marL="10560588" indent="0">
              <a:buNone/>
              <a:defRPr sz="46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08496" y="7232824"/>
            <a:ext cx="12335706" cy="106383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761847" y="4853969"/>
            <a:ext cx="12396458" cy="2378855"/>
          </a:xfrm>
        </p:spPr>
        <p:txBody>
          <a:bodyPr anchor="b"/>
          <a:lstStyle>
            <a:lvl1pPr marL="0" indent="0">
              <a:buNone/>
              <a:defRPr sz="6930" b="1"/>
            </a:lvl1pPr>
            <a:lvl2pPr marL="1320074" indent="0">
              <a:buNone/>
              <a:defRPr sz="5775" b="1"/>
            </a:lvl2pPr>
            <a:lvl3pPr marL="2640147" indent="0">
              <a:buNone/>
              <a:defRPr sz="5197" b="1"/>
            </a:lvl3pPr>
            <a:lvl4pPr marL="3960221" indent="0">
              <a:buNone/>
              <a:defRPr sz="4620" b="1"/>
            </a:lvl4pPr>
            <a:lvl5pPr marL="5280294" indent="0">
              <a:buNone/>
              <a:defRPr sz="4620" b="1"/>
            </a:lvl5pPr>
            <a:lvl6pPr marL="6600368" indent="0">
              <a:buNone/>
              <a:defRPr sz="4620" b="1"/>
            </a:lvl6pPr>
            <a:lvl7pPr marL="7920441" indent="0">
              <a:buNone/>
              <a:defRPr sz="4620" b="1"/>
            </a:lvl7pPr>
            <a:lvl8pPr marL="9240515" indent="0">
              <a:buNone/>
              <a:defRPr sz="4620" b="1"/>
            </a:lvl8pPr>
            <a:lvl9pPr marL="10560588" indent="0">
              <a:buNone/>
              <a:defRPr sz="46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761847" y="7232824"/>
            <a:ext cx="12396458" cy="106383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517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616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415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493" y="1320059"/>
            <a:ext cx="9404601" cy="4620207"/>
          </a:xfrm>
        </p:spPr>
        <p:txBody>
          <a:bodyPr anchor="b"/>
          <a:lstStyle>
            <a:lvl1pPr>
              <a:defRPr sz="92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96458" y="2850966"/>
            <a:ext cx="14761845" cy="14071464"/>
          </a:xfrm>
        </p:spPr>
        <p:txBody>
          <a:bodyPr/>
          <a:lstStyle>
            <a:lvl1pPr>
              <a:defRPr sz="9239"/>
            </a:lvl1pPr>
            <a:lvl2pPr>
              <a:defRPr sz="8084"/>
            </a:lvl2pPr>
            <a:lvl3pPr>
              <a:defRPr sz="6930"/>
            </a:lvl3pPr>
            <a:lvl4pPr>
              <a:defRPr sz="5775"/>
            </a:lvl4pPr>
            <a:lvl5pPr>
              <a:defRPr sz="5775"/>
            </a:lvl5pPr>
            <a:lvl6pPr>
              <a:defRPr sz="5775"/>
            </a:lvl6pPr>
            <a:lvl7pPr>
              <a:defRPr sz="5775"/>
            </a:lvl7pPr>
            <a:lvl8pPr>
              <a:defRPr sz="5775"/>
            </a:lvl8pPr>
            <a:lvl9pPr>
              <a:defRPr sz="57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8493" y="5940267"/>
            <a:ext cx="9404601" cy="11005078"/>
          </a:xfrm>
        </p:spPr>
        <p:txBody>
          <a:bodyPr/>
          <a:lstStyle>
            <a:lvl1pPr marL="0" indent="0">
              <a:buNone/>
              <a:defRPr sz="4620"/>
            </a:lvl1pPr>
            <a:lvl2pPr marL="1320074" indent="0">
              <a:buNone/>
              <a:defRPr sz="4042"/>
            </a:lvl2pPr>
            <a:lvl3pPr marL="2640147" indent="0">
              <a:buNone/>
              <a:defRPr sz="3465"/>
            </a:lvl3pPr>
            <a:lvl4pPr marL="3960221" indent="0">
              <a:buNone/>
              <a:defRPr sz="2887"/>
            </a:lvl4pPr>
            <a:lvl5pPr marL="5280294" indent="0">
              <a:buNone/>
              <a:defRPr sz="2887"/>
            </a:lvl5pPr>
            <a:lvl6pPr marL="6600368" indent="0">
              <a:buNone/>
              <a:defRPr sz="2887"/>
            </a:lvl6pPr>
            <a:lvl7pPr marL="7920441" indent="0">
              <a:buNone/>
              <a:defRPr sz="2887"/>
            </a:lvl7pPr>
            <a:lvl8pPr marL="9240515" indent="0">
              <a:buNone/>
              <a:defRPr sz="2887"/>
            </a:lvl8pPr>
            <a:lvl9pPr marL="10560588" indent="0">
              <a:buNone/>
              <a:defRPr sz="288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621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493" y="1320059"/>
            <a:ext cx="9404601" cy="4620207"/>
          </a:xfrm>
        </p:spPr>
        <p:txBody>
          <a:bodyPr anchor="b"/>
          <a:lstStyle>
            <a:lvl1pPr>
              <a:defRPr sz="92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396458" y="2850966"/>
            <a:ext cx="14761845" cy="14071464"/>
          </a:xfrm>
        </p:spPr>
        <p:txBody>
          <a:bodyPr anchor="t"/>
          <a:lstStyle>
            <a:lvl1pPr marL="0" indent="0">
              <a:buNone/>
              <a:defRPr sz="9239"/>
            </a:lvl1pPr>
            <a:lvl2pPr marL="1320074" indent="0">
              <a:buNone/>
              <a:defRPr sz="8084"/>
            </a:lvl2pPr>
            <a:lvl3pPr marL="2640147" indent="0">
              <a:buNone/>
              <a:defRPr sz="6930"/>
            </a:lvl3pPr>
            <a:lvl4pPr marL="3960221" indent="0">
              <a:buNone/>
              <a:defRPr sz="5775"/>
            </a:lvl4pPr>
            <a:lvl5pPr marL="5280294" indent="0">
              <a:buNone/>
              <a:defRPr sz="5775"/>
            </a:lvl5pPr>
            <a:lvl6pPr marL="6600368" indent="0">
              <a:buNone/>
              <a:defRPr sz="5775"/>
            </a:lvl6pPr>
            <a:lvl7pPr marL="7920441" indent="0">
              <a:buNone/>
              <a:defRPr sz="5775"/>
            </a:lvl7pPr>
            <a:lvl8pPr marL="9240515" indent="0">
              <a:buNone/>
              <a:defRPr sz="5775"/>
            </a:lvl8pPr>
            <a:lvl9pPr marL="10560588" indent="0">
              <a:buNone/>
              <a:defRPr sz="577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8493" y="5940267"/>
            <a:ext cx="9404601" cy="11005078"/>
          </a:xfrm>
        </p:spPr>
        <p:txBody>
          <a:bodyPr/>
          <a:lstStyle>
            <a:lvl1pPr marL="0" indent="0">
              <a:buNone/>
              <a:defRPr sz="4620"/>
            </a:lvl1pPr>
            <a:lvl2pPr marL="1320074" indent="0">
              <a:buNone/>
              <a:defRPr sz="4042"/>
            </a:lvl2pPr>
            <a:lvl3pPr marL="2640147" indent="0">
              <a:buNone/>
              <a:defRPr sz="3465"/>
            </a:lvl3pPr>
            <a:lvl4pPr marL="3960221" indent="0">
              <a:buNone/>
              <a:defRPr sz="2887"/>
            </a:lvl4pPr>
            <a:lvl5pPr marL="5280294" indent="0">
              <a:buNone/>
              <a:defRPr sz="2887"/>
            </a:lvl5pPr>
            <a:lvl6pPr marL="6600368" indent="0">
              <a:buNone/>
              <a:defRPr sz="2887"/>
            </a:lvl6pPr>
            <a:lvl7pPr marL="7920441" indent="0">
              <a:buNone/>
              <a:defRPr sz="2887"/>
            </a:lvl7pPr>
            <a:lvl8pPr marL="9240515" indent="0">
              <a:buNone/>
              <a:defRPr sz="2887"/>
            </a:lvl8pPr>
            <a:lvl9pPr marL="10560588" indent="0">
              <a:buNone/>
              <a:defRPr sz="288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654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04695" y="1054218"/>
            <a:ext cx="25149810" cy="3827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4695" y="5271069"/>
            <a:ext cx="25149810" cy="125634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04695" y="18352494"/>
            <a:ext cx="6560820" cy="1054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58985" y="18352494"/>
            <a:ext cx="9841230" cy="1054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593685" y="18352494"/>
            <a:ext cx="6560820" cy="1054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684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</p:sldLayoutIdLst>
  <p:txStyles>
    <p:titleStyle>
      <a:lvl1pPr algn="l" defTabSz="2640147" rtl="0" eaLnBrk="1" latinLnBrk="0" hangingPunct="1">
        <a:lnSpc>
          <a:spcPct val="90000"/>
        </a:lnSpc>
        <a:spcBef>
          <a:spcPct val="0"/>
        </a:spcBef>
        <a:buNone/>
        <a:defRPr sz="1270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60037" indent="-660037" algn="l" defTabSz="2640147" rtl="0" eaLnBrk="1" latinLnBrk="0" hangingPunct="1">
        <a:lnSpc>
          <a:spcPct val="90000"/>
        </a:lnSpc>
        <a:spcBef>
          <a:spcPts val="2887"/>
        </a:spcBef>
        <a:buFont typeface="Arial" panose="020B0604020202020204" pitchFamily="34" charset="0"/>
        <a:buChar char="•"/>
        <a:defRPr sz="8084" kern="1200">
          <a:solidFill>
            <a:schemeClr val="tx1"/>
          </a:solidFill>
          <a:latin typeface="+mn-lt"/>
          <a:ea typeface="+mn-ea"/>
          <a:cs typeface="+mn-cs"/>
        </a:defRPr>
      </a:lvl1pPr>
      <a:lvl2pPr marL="1980110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6930" kern="1200">
          <a:solidFill>
            <a:schemeClr val="tx1"/>
          </a:solidFill>
          <a:latin typeface="+mn-lt"/>
          <a:ea typeface="+mn-ea"/>
          <a:cs typeface="+mn-cs"/>
        </a:defRPr>
      </a:lvl2pPr>
      <a:lvl3pPr marL="3300184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775" kern="1200">
          <a:solidFill>
            <a:schemeClr val="tx1"/>
          </a:solidFill>
          <a:latin typeface="+mn-lt"/>
          <a:ea typeface="+mn-ea"/>
          <a:cs typeface="+mn-cs"/>
        </a:defRPr>
      </a:lvl3pPr>
      <a:lvl4pPr marL="4620257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4pPr>
      <a:lvl5pPr marL="5940331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5pPr>
      <a:lvl6pPr marL="7260405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6pPr>
      <a:lvl7pPr marL="8580478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7pPr>
      <a:lvl8pPr marL="9900552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8pPr>
      <a:lvl9pPr marL="11220625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1pPr>
      <a:lvl2pPr marL="1320074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2pPr>
      <a:lvl3pPr marL="2640147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3pPr>
      <a:lvl4pPr marL="3960221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4pPr>
      <a:lvl5pPr marL="5280294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5pPr>
      <a:lvl6pPr marL="6600368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6pPr>
      <a:lvl7pPr marL="7920441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7pPr>
      <a:lvl8pPr marL="9240515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8pPr>
      <a:lvl9pPr marL="10560588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F5E47EA-3920-20A4-71F3-5A4DCDA4AB6C}"/>
              </a:ext>
            </a:extLst>
          </p:cNvPr>
          <p:cNvSpPr/>
          <p:nvPr/>
        </p:nvSpPr>
        <p:spPr>
          <a:xfrm>
            <a:off x="1352048" y="5029199"/>
            <a:ext cx="6611754" cy="1015465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1" name="Rectangle: Rounded Corners 420">
            <a:extLst>
              <a:ext uri="{FF2B5EF4-FFF2-40B4-BE49-F238E27FC236}">
                <a16:creationId xmlns:a16="http://schemas.microsoft.com/office/drawing/2014/main" id="{DEE0C2D2-2BD7-5EA2-ED19-06A7F18AE906}"/>
              </a:ext>
            </a:extLst>
          </p:cNvPr>
          <p:cNvSpPr/>
          <p:nvPr/>
        </p:nvSpPr>
        <p:spPr>
          <a:xfrm>
            <a:off x="2441152" y="6266576"/>
            <a:ext cx="4269230" cy="690985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</a:t>
            </a:r>
          </a:p>
        </p:txBody>
      </p:sp>
      <p:sp>
        <p:nvSpPr>
          <p:cNvPr id="491" name="Rectangle: Rounded Corners 490">
            <a:extLst>
              <a:ext uri="{FF2B5EF4-FFF2-40B4-BE49-F238E27FC236}">
                <a16:creationId xmlns:a16="http://schemas.microsoft.com/office/drawing/2014/main" id="{B4907E1D-F350-8C67-1628-2F57B793E3B5}"/>
              </a:ext>
            </a:extLst>
          </p:cNvPr>
          <p:cNvSpPr/>
          <p:nvPr/>
        </p:nvSpPr>
        <p:spPr>
          <a:xfrm>
            <a:off x="8855430" y="5029199"/>
            <a:ext cx="7097240" cy="1015465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39" name="Straight Arrow Connector 338">
            <a:extLst>
              <a:ext uri="{FF2B5EF4-FFF2-40B4-BE49-F238E27FC236}">
                <a16:creationId xmlns:a16="http://schemas.microsoft.com/office/drawing/2014/main" id="{959F09F0-7372-866C-739F-06FE0E9EBF45}"/>
              </a:ext>
            </a:extLst>
          </p:cNvPr>
          <p:cNvCxnSpPr>
            <a:cxnSpLocks/>
          </p:cNvCxnSpPr>
          <p:nvPr/>
        </p:nvCxnSpPr>
        <p:spPr>
          <a:xfrm>
            <a:off x="5178302" y="10124939"/>
            <a:ext cx="703586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>
            <a:extLst>
              <a:ext uri="{FF2B5EF4-FFF2-40B4-BE49-F238E27FC236}">
                <a16:creationId xmlns:a16="http://schemas.microsoft.com/office/drawing/2014/main" id="{F39120A1-27FB-0D94-FC68-ECD115202151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4472212" y="8956623"/>
            <a:ext cx="1" cy="82418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6" name="Rectangle: Rounded Corners 225">
            <a:extLst>
              <a:ext uri="{FF2B5EF4-FFF2-40B4-BE49-F238E27FC236}">
                <a16:creationId xmlns:a16="http://schemas.microsoft.com/office/drawing/2014/main" id="{C665411F-B81F-027D-52E3-5DA021F33E3B}"/>
              </a:ext>
            </a:extLst>
          </p:cNvPr>
          <p:cNvSpPr>
            <a:spLocks noChangeAspect="1"/>
          </p:cNvSpPr>
          <p:nvPr/>
        </p:nvSpPr>
        <p:spPr>
          <a:xfrm>
            <a:off x="9693585" y="9612694"/>
            <a:ext cx="1612931" cy="92333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D6368949-5D8F-752B-2785-CFCBDB5281D9}"/>
              </a:ext>
            </a:extLst>
          </p:cNvPr>
          <p:cNvSpPr txBox="1">
            <a:spLocks noChangeAspect="1"/>
          </p:cNvSpPr>
          <p:nvPr/>
        </p:nvSpPr>
        <p:spPr>
          <a:xfrm>
            <a:off x="9644028" y="9753704"/>
            <a:ext cx="1707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Batch sonicator - polyethylene</a:t>
            </a:r>
          </a:p>
        </p:txBody>
      </p:sp>
      <p:sp>
        <p:nvSpPr>
          <p:cNvPr id="315" name="Rectangle: Rounded Corners 314">
            <a:extLst>
              <a:ext uri="{FF2B5EF4-FFF2-40B4-BE49-F238E27FC236}">
                <a16:creationId xmlns:a16="http://schemas.microsoft.com/office/drawing/2014/main" id="{4FD78A4B-B70C-B1FD-F0D9-D0A8E37A3EC6}"/>
              </a:ext>
            </a:extLst>
          </p:cNvPr>
          <p:cNvSpPr>
            <a:spLocks noChangeAspect="1"/>
          </p:cNvSpPr>
          <p:nvPr/>
        </p:nvSpPr>
        <p:spPr>
          <a:xfrm>
            <a:off x="26438655" y="6123893"/>
            <a:ext cx="1368497" cy="60803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6" name="TextBox 315">
            <a:extLst>
              <a:ext uri="{FF2B5EF4-FFF2-40B4-BE49-F238E27FC236}">
                <a16:creationId xmlns:a16="http://schemas.microsoft.com/office/drawing/2014/main" id="{93EED7A3-126C-8E23-983D-168AF56BE8C0}"/>
              </a:ext>
            </a:extLst>
          </p:cNvPr>
          <p:cNvSpPr txBox="1">
            <a:spLocks noChangeAspect="1"/>
          </p:cNvSpPr>
          <p:nvPr/>
        </p:nvSpPr>
        <p:spPr>
          <a:xfrm>
            <a:off x="26371359" y="6243245"/>
            <a:ext cx="156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Process</a:t>
            </a:r>
          </a:p>
        </p:txBody>
      </p:sp>
      <p:sp>
        <p:nvSpPr>
          <p:cNvPr id="317" name="Rectangle: Rounded Corners 316">
            <a:extLst>
              <a:ext uri="{FF2B5EF4-FFF2-40B4-BE49-F238E27FC236}">
                <a16:creationId xmlns:a16="http://schemas.microsoft.com/office/drawing/2014/main" id="{42E22F1D-C35F-553E-A442-B7A8EB8496D6}"/>
              </a:ext>
            </a:extLst>
          </p:cNvPr>
          <p:cNvSpPr>
            <a:spLocks noChangeAspect="1"/>
          </p:cNvSpPr>
          <p:nvPr/>
        </p:nvSpPr>
        <p:spPr>
          <a:xfrm>
            <a:off x="26449426" y="7621659"/>
            <a:ext cx="1371600" cy="535537"/>
          </a:xfrm>
          <a:prstGeom prst="roundRect">
            <a:avLst/>
          </a:prstGeom>
          <a:solidFill>
            <a:srgbClr val="F4E2F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8" name="TextBox 317">
            <a:extLst>
              <a:ext uri="{FF2B5EF4-FFF2-40B4-BE49-F238E27FC236}">
                <a16:creationId xmlns:a16="http://schemas.microsoft.com/office/drawing/2014/main" id="{97DB40C0-AD14-7685-89E8-3AEE018BBAAC}"/>
              </a:ext>
            </a:extLst>
          </p:cNvPr>
          <p:cNvSpPr txBox="1">
            <a:spLocks noChangeAspect="1"/>
          </p:cNvSpPr>
          <p:nvPr/>
        </p:nvSpPr>
        <p:spPr>
          <a:xfrm>
            <a:off x="26427183" y="7726217"/>
            <a:ext cx="1436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Input/output</a:t>
            </a:r>
            <a:endParaRPr lang="en-GB" baseline="-25000" dirty="0"/>
          </a:p>
        </p:txBody>
      </p: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C2256467-24D2-D775-2E91-97FB2997AAF7}"/>
              </a:ext>
            </a:extLst>
          </p:cNvPr>
          <p:cNvGrpSpPr>
            <a:grpSpLocks noChangeAspect="1"/>
          </p:cNvGrpSpPr>
          <p:nvPr/>
        </p:nvGrpSpPr>
        <p:grpSpPr>
          <a:xfrm>
            <a:off x="26173001" y="8346184"/>
            <a:ext cx="2013119" cy="392424"/>
            <a:chOff x="3475883" y="5940538"/>
            <a:chExt cx="2013119" cy="392424"/>
          </a:xfrm>
        </p:grpSpPr>
        <p:sp>
          <p:nvSpPr>
            <p:cNvPr id="320" name="Rectangle: Rounded Corners 319">
              <a:extLst>
                <a:ext uri="{FF2B5EF4-FFF2-40B4-BE49-F238E27FC236}">
                  <a16:creationId xmlns:a16="http://schemas.microsoft.com/office/drawing/2014/main" id="{95629A67-AEC1-EE9F-E574-837AEE4E4E1D}"/>
                </a:ext>
              </a:extLst>
            </p:cNvPr>
            <p:cNvSpPr/>
            <p:nvPr/>
          </p:nvSpPr>
          <p:spPr>
            <a:xfrm>
              <a:off x="3475883" y="5940538"/>
              <a:ext cx="1794320" cy="392424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E65F3D8C-37D2-14DC-1636-A3893C3F6E2B}"/>
                </a:ext>
              </a:extLst>
            </p:cNvPr>
            <p:cNvSpPr txBox="1"/>
            <p:nvPr/>
          </p:nvSpPr>
          <p:spPr>
            <a:xfrm>
              <a:off x="3516681" y="5958880"/>
              <a:ext cx="19723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</a:t>
              </a:r>
            </a:p>
          </p:txBody>
        </p:sp>
      </p:grpSp>
      <p:sp>
        <p:nvSpPr>
          <p:cNvPr id="323" name="Rectangle 322">
            <a:extLst>
              <a:ext uri="{FF2B5EF4-FFF2-40B4-BE49-F238E27FC236}">
                <a16:creationId xmlns:a16="http://schemas.microsoft.com/office/drawing/2014/main" id="{7983A6FF-497F-9431-B96B-E3CB455BDDF5}"/>
              </a:ext>
            </a:extLst>
          </p:cNvPr>
          <p:cNvSpPr>
            <a:spLocks noChangeAspect="1"/>
          </p:cNvSpPr>
          <p:nvPr/>
        </p:nvSpPr>
        <p:spPr>
          <a:xfrm>
            <a:off x="25351740" y="5430940"/>
            <a:ext cx="3507209" cy="4989638"/>
          </a:xfrm>
          <a:prstGeom prst="rect">
            <a:avLst/>
          </a:prstGeom>
          <a:noFill/>
          <a:ln w="476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4" name="TextBox 323">
            <a:extLst>
              <a:ext uri="{FF2B5EF4-FFF2-40B4-BE49-F238E27FC236}">
                <a16:creationId xmlns:a16="http://schemas.microsoft.com/office/drawing/2014/main" id="{F904A1D3-A68A-2989-FEF7-F16832029727}"/>
              </a:ext>
            </a:extLst>
          </p:cNvPr>
          <p:cNvSpPr txBox="1">
            <a:spLocks noChangeAspect="1"/>
          </p:cNvSpPr>
          <p:nvPr/>
        </p:nvSpPr>
        <p:spPr>
          <a:xfrm>
            <a:off x="26371359" y="5584269"/>
            <a:ext cx="156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Legend</a:t>
            </a:r>
          </a:p>
        </p:txBody>
      </p:sp>
      <p:sp>
        <p:nvSpPr>
          <p:cNvPr id="327" name="CasellaDiTesto 5">
            <a:extLst>
              <a:ext uri="{FF2B5EF4-FFF2-40B4-BE49-F238E27FC236}">
                <a16:creationId xmlns:a16="http://schemas.microsoft.com/office/drawing/2014/main" id="{6883E3B6-0712-DF14-5115-D3813ED61F7A}"/>
              </a:ext>
            </a:extLst>
          </p:cNvPr>
          <p:cNvSpPr txBox="1"/>
          <p:nvPr/>
        </p:nvSpPr>
        <p:spPr>
          <a:xfrm>
            <a:off x="9338624" y="2550518"/>
            <a:ext cx="18847496" cy="1091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496" dirty="0">
                <a:solidFill>
                  <a:srgbClr val="087E8B"/>
                </a:solidFill>
                <a:effectLst>
                  <a:glow>
                    <a:srgbClr val="55D1D7"/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Case Study 5 – Food packaging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552D9FC-686D-F212-5DE5-EA5179A361D0}"/>
              </a:ext>
            </a:extLst>
          </p:cNvPr>
          <p:cNvSpPr>
            <a:spLocks noChangeAspect="1"/>
          </p:cNvSpPr>
          <p:nvPr/>
        </p:nvSpPr>
        <p:spPr>
          <a:xfrm>
            <a:off x="3643017" y="7773576"/>
            <a:ext cx="1653446" cy="119649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8E28B2-BA04-604E-94FC-76734A171659}"/>
              </a:ext>
            </a:extLst>
          </p:cNvPr>
          <p:cNvSpPr txBox="1">
            <a:spLocks noChangeAspect="1"/>
          </p:cNvSpPr>
          <p:nvPr/>
        </p:nvSpPr>
        <p:spPr>
          <a:xfrm>
            <a:off x="3601385" y="7956216"/>
            <a:ext cx="17640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C-dots precursors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674D3BB-0E1C-FB50-0C24-7D29F0BD96CC}"/>
              </a:ext>
            </a:extLst>
          </p:cNvPr>
          <p:cNvSpPr>
            <a:spLocks noChangeAspect="1"/>
          </p:cNvSpPr>
          <p:nvPr/>
        </p:nvSpPr>
        <p:spPr>
          <a:xfrm>
            <a:off x="3380880" y="9175582"/>
            <a:ext cx="2225836" cy="28945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103352-62D6-946A-0317-5C193B5DF88B}"/>
              </a:ext>
            </a:extLst>
          </p:cNvPr>
          <p:cNvSpPr txBox="1">
            <a:spLocks noChangeAspect="1"/>
          </p:cNvSpPr>
          <p:nvPr/>
        </p:nvSpPr>
        <p:spPr>
          <a:xfrm>
            <a:off x="3301380" y="9122375"/>
            <a:ext cx="2942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Hydrothermal synthesis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D11E04D-B92E-CF85-73B9-05472803112A}"/>
              </a:ext>
            </a:extLst>
          </p:cNvPr>
          <p:cNvSpPr>
            <a:spLocks noChangeAspect="1"/>
          </p:cNvSpPr>
          <p:nvPr/>
        </p:nvSpPr>
        <p:spPr>
          <a:xfrm>
            <a:off x="3648610" y="9804565"/>
            <a:ext cx="1653446" cy="64074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95C82D9-3AE1-A34F-1E5B-98EFEB83A5A5}"/>
              </a:ext>
            </a:extLst>
          </p:cNvPr>
          <p:cNvSpPr txBox="1">
            <a:spLocks noChangeAspect="1"/>
          </p:cNvSpPr>
          <p:nvPr/>
        </p:nvSpPr>
        <p:spPr>
          <a:xfrm>
            <a:off x="3476591" y="9944834"/>
            <a:ext cx="1917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C-dots</a:t>
            </a:r>
          </a:p>
        </p:txBody>
      </p:sp>
      <p:grpSp>
        <p:nvGrpSpPr>
          <p:cNvPr id="384" name="Group 383">
            <a:extLst>
              <a:ext uri="{FF2B5EF4-FFF2-40B4-BE49-F238E27FC236}">
                <a16:creationId xmlns:a16="http://schemas.microsoft.com/office/drawing/2014/main" id="{8AED183D-722E-73D3-CEA3-75D62588DA25}"/>
              </a:ext>
            </a:extLst>
          </p:cNvPr>
          <p:cNvGrpSpPr>
            <a:grpSpLocks noChangeAspect="1"/>
          </p:cNvGrpSpPr>
          <p:nvPr/>
        </p:nvGrpSpPr>
        <p:grpSpPr>
          <a:xfrm>
            <a:off x="3488359" y="11155993"/>
            <a:ext cx="1972321" cy="923330"/>
            <a:chOff x="3461286" y="5012984"/>
            <a:chExt cx="1972321" cy="923330"/>
          </a:xfrm>
        </p:grpSpPr>
        <p:sp>
          <p:nvSpPr>
            <p:cNvPr id="385" name="Rectangle: Rounded Corners 384">
              <a:extLst>
                <a:ext uri="{FF2B5EF4-FFF2-40B4-BE49-F238E27FC236}">
                  <a16:creationId xmlns:a16="http://schemas.microsoft.com/office/drawing/2014/main" id="{75857B86-1F01-77FB-353B-0DB6500F181C}"/>
                </a:ext>
              </a:extLst>
            </p:cNvPr>
            <p:cNvSpPr/>
            <p:nvPr/>
          </p:nvSpPr>
          <p:spPr>
            <a:xfrm>
              <a:off x="3550287" y="5066886"/>
              <a:ext cx="1794320" cy="815527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6" name="TextBox 385">
              <a:extLst>
                <a:ext uri="{FF2B5EF4-FFF2-40B4-BE49-F238E27FC236}">
                  <a16:creationId xmlns:a16="http://schemas.microsoft.com/office/drawing/2014/main" id="{AF13B4FA-8346-9017-596C-38D73DD4AC8E}"/>
                </a:ext>
              </a:extLst>
            </p:cNvPr>
            <p:cNvSpPr txBox="1"/>
            <p:nvPr/>
          </p:nvSpPr>
          <p:spPr>
            <a:xfrm>
              <a:off x="3461286" y="5012984"/>
              <a:ext cx="197232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Characterisation – XRD, TEM, Z-potential, DLS</a:t>
              </a:r>
            </a:p>
          </p:txBody>
        </p:sp>
      </p:grpSp>
      <p:sp>
        <p:nvSpPr>
          <p:cNvPr id="422" name="TextBox 421">
            <a:extLst>
              <a:ext uri="{FF2B5EF4-FFF2-40B4-BE49-F238E27FC236}">
                <a16:creationId xmlns:a16="http://schemas.microsoft.com/office/drawing/2014/main" id="{A8CEA850-125A-D639-98A9-2B333684020F}"/>
              </a:ext>
            </a:extLst>
          </p:cNvPr>
          <p:cNvSpPr txBox="1"/>
          <p:nvPr/>
        </p:nvSpPr>
        <p:spPr>
          <a:xfrm>
            <a:off x="1118052" y="6890045"/>
            <a:ext cx="6908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/>
              <a:t>Synthesis Step</a:t>
            </a:r>
          </a:p>
        </p:txBody>
      </p:sp>
      <p:sp>
        <p:nvSpPr>
          <p:cNvPr id="489" name="Rectangle: Rounded Corners 488">
            <a:extLst>
              <a:ext uri="{FF2B5EF4-FFF2-40B4-BE49-F238E27FC236}">
                <a16:creationId xmlns:a16="http://schemas.microsoft.com/office/drawing/2014/main" id="{4332AAF4-FC44-5A20-A7CA-C41B69DD4F43}"/>
              </a:ext>
            </a:extLst>
          </p:cNvPr>
          <p:cNvSpPr>
            <a:spLocks noChangeAspect="1"/>
          </p:cNvSpPr>
          <p:nvPr/>
        </p:nvSpPr>
        <p:spPr>
          <a:xfrm>
            <a:off x="26454212" y="6929530"/>
            <a:ext cx="1352939" cy="518623"/>
          </a:xfrm>
          <a:prstGeom prst="roundRect">
            <a:avLst/>
          </a:prstGeom>
          <a:solidFill>
            <a:srgbClr val="EBEEF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0" name="TextBox 489">
            <a:extLst>
              <a:ext uri="{FF2B5EF4-FFF2-40B4-BE49-F238E27FC236}">
                <a16:creationId xmlns:a16="http://schemas.microsoft.com/office/drawing/2014/main" id="{80D721EB-EFFA-9CDD-B39F-D7C1B2FC9187}"/>
              </a:ext>
            </a:extLst>
          </p:cNvPr>
          <p:cNvSpPr txBox="1">
            <a:spLocks noChangeAspect="1"/>
          </p:cNvSpPr>
          <p:nvPr/>
        </p:nvSpPr>
        <p:spPr>
          <a:xfrm>
            <a:off x="26434182" y="6993405"/>
            <a:ext cx="1436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Input/output</a:t>
            </a:r>
            <a:endParaRPr lang="en-GB" baseline="-25000" dirty="0"/>
          </a:p>
        </p:txBody>
      </p:sp>
      <p:cxnSp>
        <p:nvCxnSpPr>
          <p:cNvPr id="499" name="Straight Arrow Connector 498">
            <a:extLst>
              <a:ext uri="{FF2B5EF4-FFF2-40B4-BE49-F238E27FC236}">
                <a16:creationId xmlns:a16="http://schemas.microsoft.com/office/drawing/2014/main" id="{3D397580-1BFA-35CA-3A06-3211008CE703}"/>
              </a:ext>
            </a:extLst>
          </p:cNvPr>
          <p:cNvCxnSpPr>
            <a:cxnSpLocks noChangeAspect="1"/>
          </p:cNvCxnSpPr>
          <p:nvPr/>
        </p:nvCxnSpPr>
        <p:spPr>
          <a:xfrm rot="5400000">
            <a:off x="13601335" y="11965818"/>
            <a:ext cx="68749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6" name="Group 495">
            <a:extLst>
              <a:ext uri="{FF2B5EF4-FFF2-40B4-BE49-F238E27FC236}">
                <a16:creationId xmlns:a16="http://schemas.microsoft.com/office/drawing/2014/main" id="{C9E8DEA4-57CE-9BEC-F3E2-1EF458B92631}"/>
              </a:ext>
            </a:extLst>
          </p:cNvPr>
          <p:cNvGrpSpPr>
            <a:grpSpLocks noChangeAspect="1"/>
          </p:cNvGrpSpPr>
          <p:nvPr/>
        </p:nvGrpSpPr>
        <p:grpSpPr>
          <a:xfrm>
            <a:off x="12512542" y="12456745"/>
            <a:ext cx="2844764" cy="687492"/>
            <a:chOff x="3006509" y="5066887"/>
            <a:chExt cx="2844764" cy="687492"/>
          </a:xfrm>
        </p:grpSpPr>
        <p:sp>
          <p:nvSpPr>
            <p:cNvPr id="497" name="Rectangle: Rounded Corners 496">
              <a:extLst>
                <a:ext uri="{FF2B5EF4-FFF2-40B4-BE49-F238E27FC236}">
                  <a16:creationId xmlns:a16="http://schemas.microsoft.com/office/drawing/2014/main" id="{C88C1DEC-196E-FADC-A287-799BACBDFC6F}"/>
                </a:ext>
              </a:extLst>
            </p:cNvPr>
            <p:cNvSpPr/>
            <p:nvPr/>
          </p:nvSpPr>
          <p:spPr>
            <a:xfrm>
              <a:off x="3006509" y="5066887"/>
              <a:ext cx="2844764" cy="687492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8" name="TextBox 497">
              <a:extLst>
                <a:ext uri="{FF2B5EF4-FFF2-40B4-BE49-F238E27FC236}">
                  <a16:creationId xmlns:a16="http://schemas.microsoft.com/office/drawing/2014/main" id="{1D130EF2-0045-AC15-20D4-B1D8DBE3F41A}"/>
                </a:ext>
              </a:extLst>
            </p:cNvPr>
            <p:cNvSpPr txBox="1"/>
            <p:nvPr/>
          </p:nvSpPr>
          <p:spPr>
            <a:xfrm>
              <a:off x="3195859" y="5093547"/>
              <a:ext cx="248471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 – SEM,</a:t>
              </a:r>
            </a:p>
            <a:p>
              <a:pPr algn="ctr"/>
              <a:r>
                <a:rPr lang="en-GB" dirty="0"/>
                <a:t>Antibacterial assays</a:t>
              </a:r>
            </a:p>
          </p:txBody>
        </p:sp>
      </p:grpSp>
      <p:sp>
        <p:nvSpPr>
          <p:cNvPr id="253" name="Rectangle: Rounded Corners 252">
            <a:extLst>
              <a:ext uri="{FF2B5EF4-FFF2-40B4-BE49-F238E27FC236}">
                <a16:creationId xmlns:a16="http://schemas.microsoft.com/office/drawing/2014/main" id="{753DF88B-4BB3-E641-7F4D-954209A99FB9}"/>
              </a:ext>
            </a:extLst>
          </p:cNvPr>
          <p:cNvSpPr/>
          <p:nvPr/>
        </p:nvSpPr>
        <p:spPr>
          <a:xfrm>
            <a:off x="12324190" y="8650669"/>
            <a:ext cx="3167299" cy="2922237"/>
          </a:xfrm>
          <a:prstGeom prst="roundRect">
            <a:avLst/>
          </a:prstGeom>
          <a:solidFill>
            <a:srgbClr val="00B050">
              <a:alpha val="22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1BF63FF4-721A-C856-CF95-59D0144B7F40}"/>
              </a:ext>
            </a:extLst>
          </p:cNvPr>
          <p:cNvGrpSpPr/>
          <p:nvPr/>
        </p:nvGrpSpPr>
        <p:grpSpPr>
          <a:xfrm>
            <a:off x="12358560" y="9862202"/>
            <a:ext cx="3126355" cy="535537"/>
            <a:chOff x="7532541" y="3181076"/>
            <a:chExt cx="3126355" cy="535537"/>
          </a:xfrm>
        </p:grpSpPr>
        <p:sp>
          <p:nvSpPr>
            <p:cNvPr id="262" name="Rectangle: Rounded Corners 261">
              <a:extLst>
                <a:ext uri="{FF2B5EF4-FFF2-40B4-BE49-F238E27FC236}">
                  <a16:creationId xmlns:a16="http://schemas.microsoft.com/office/drawing/2014/main" id="{C606269A-EB0F-3CEE-C776-3CCAB3D195CE}"/>
                </a:ext>
              </a:extLst>
            </p:cNvPr>
            <p:cNvSpPr/>
            <p:nvPr/>
          </p:nvSpPr>
          <p:spPr>
            <a:xfrm>
              <a:off x="7664012" y="3181076"/>
              <a:ext cx="2844764" cy="535537"/>
            </a:xfrm>
            <a:prstGeom prst="roundRect">
              <a:avLst/>
            </a:prstGeom>
            <a:solidFill>
              <a:srgbClr val="F4E2F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63" name="TextBox 262">
              <a:extLst>
                <a:ext uri="{FF2B5EF4-FFF2-40B4-BE49-F238E27FC236}">
                  <a16:creationId xmlns:a16="http://schemas.microsoft.com/office/drawing/2014/main" id="{500B2E00-1251-1D69-252A-0A62A697EC19}"/>
                </a:ext>
              </a:extLst>
            </p:cNvPr>
            <p:cNvSpPr txBox="1"/>
            <p:nvPr/>
          </p:nvSpPr>
          <p:spPr>
            <a:xfrm>
              <a:off x="7532541" y="3260654"/>
              <a:ext cx="31263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Coated PE film</a:t>
              </a:r>
              <a:endParaRPr lang="en-GB" baseline="-25000" dirty="0"/>
            </a:p>
          </p:txBody>
        </p:sp>
      </p:grpSp>
      <p:sp>
        <p:nvSpPr>
          <p:cNvPr id="500" name="TextBox 499">
            <a:extLst>
              <a:ext uri="{FF2B5EF4-FFF2-40B4-BE49-F238E27FC236}">
                <a16:creationId xmlns:a16="http://schemas.microsoft.com/office/drawing/2014/main" id="{397A0849-46A0-C117-DF42-428438C97B97}"/>
              </a:ext>
            </a:extLst>
          </p:cNvPr>
          <p:cNvSpPr txBox="1"/>
          <p:nvPr/>
        </p:nvSpPr>
        <p:spPr>
          <a:xfrm>
            <a:off x="8197798" y="5466494"/>
            <a:ext cx="81966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/>
              <a:t>Incorporation Step</a:t>
            </a:r>
          </a:p>
          <a:p>
            <a:pPr algn="ctr"/>
            <a:endParaRPr lang="en-GB" sz="3200" b="1" u="sng" dirty="0"/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52527831-757A-E83F-ABDF-DEDA6472FFA1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4467120" y="10489737"/>
            <a:ext cx="2620" cy="7029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317B80F4-2F6F-65E0-8F53-73168EE81D8A}"/>
              </a:ext>
            </a:extLst>
          </p:cNvPr>
          <p:cNvGrpSpPr/>
          <p:nvPr/>
        </p:nvGrpSpPr>
        <p:grpSpPr>
          <a:xfrm>
            <a:off x="8944858" y="10600283"/>
            <a:ext cx="2991465" cy="1021786"/>
            <a:chOff x="8265604" y="13001629"/>
            <a:chExt cx="2991465" cy="1021786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B2ED645F-DC61-1EDE-15D2-EB997A687BFE}"/>
                </a:ext>
              </a:extLst>
            </p:cNvPr>
            <p:cNvSpPr/>
            <p:nvPr/>
          </p:nvSpPr>
          <p:spPr>
            <a:xfrm>
              <a:off x="8380257" y="13001629"/>
              <a:ext cx="2876812" cy="1021786"/>
            </a:xfrm>
            <a:prstGeom prst="roundRect">
              <a:avLst/>
            </a:prstGeom>
            <a:solidFill>
              <a:srgbClr val="FDD1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06DF7FE-B63F-7F9A-F20D-58399F7F870E}"/>
                </a:ext>
              </a:extLst>
            </p:cNvPr>
            <p:cNvSpPr txBox="1"/>
            <p:nvPr/>
          </p:nvSpPr>
          <p:spPr>
            <a:xfrm>
              <a:off x="8265604" y="13045752"/>
              <a:ext cx="296473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KDF – reaction time (sonication) and initial reagent concentration </a:t>
              </a:r>
              <a:endParaRPr lang="en-GB" baseline="-2500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4B5B600-13C7-4032-9E77-A1459C2DA5B4}"/>
              </a:ext>
            </a:extLst>
          </p:cNvPr>
          <p:cNvGrpSpPr/>
          <p:nvPr/>
        </p:nvGrpSpPr>
        <p:grpSpPr>
          <a:xfrm>
            <a:off x="25542166" y="9009472"/>
            <a:ext cx="3126355" cy="420089"/>
            <a:chOff x="8272838" y="13001629"/>
            <a:chExt cx="3126355" cy="420089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FAD7E8C7-A5D2-37B4-490B-9F6776470E1D}"/>
                </a:ext>
              </a:extLst>
            </p:cNvPr>
            <p:cNvSpPr/>
            <p:nvPr/>
          </p:nvSpPr>
          <p:spPr>
            <a:xfrm>
              <a:off x="8380257" y="13001629"/>
              <a:ext cx="2876812" cy="420089"/>
            </a:xfrm>
            <a:prstGeom prst="roundRect">
              <a:avLst/>
            </a:prstGeom>
            <a:solidFill>
              <a:srgbClr val="FDD1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4C4F7B5-AB9C-CD72-BDF7-2AB7D0562BCC}"/>
                </a:ext>
              </a:extLst>
            </p:cNvPr>
            <p:cNvSpPr txBox="1"/>
            <p:nvPr/>
          </p:nvSpPr>
          <p:spPr>
            <a:xfrm>
              <a:off x="8272838" y="13028341"/>
              <a:ext cx="31263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Key Decision Factor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C0C33EA4-7FAE-7494-8F5E-7969BFABA34F}"/>
              </a:ext>
            </a:extLst>
          </p:cNvPr>
          <p:cNvSpPr txBox="1"/>
          <p:nvPr/>
        </p:nvSpPr>
        <p:spPr>
          <a:xfrm>
            <a:off x="1172618" y="5430940"/>
            <a:ext cx="6908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/>
              <a:t>Synthesis is a known life cycle stage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07F617E-BDED-655B-4620-DFC86EC43C3B}"/>
              </a:ext>
            </a:extLst>
          </p:cNvPr>
          <p:cNvSpPr/>
          <p:nvPr/>
        </p:nvSpPr>
        <p:spPr>
          <a:xfrm>
            <a:off x="19087692" y="5029200"/>
            <a:ext cx="5416551" cy="1015465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37FC6D6-186D-2B81-EF80-368BC5DE0383}"/>
              </a:ext>
            </a:extLst>
          </p:cNvPr>
          <p:cNvGrpSpPr>
            <a:grpSpLocks noChangeAspect="1"/>
          </p:cNvGrpSpPr>
          <p:nvPr/>
        </p:nvGrpSpPr>
        <p:grpSpPr>
          <a:xfrm>
            <a:off x="20670611" y="12646221"/>
            <a:ext cx="2463494" cy="878615"/>
            <a:chOff x="3006509" y="5001118"/>
            <a:chExt cx="4129090" cy="687492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F9A14D96-B0ED-CE7B-7F0C-1AECC02BC0E0}"/>
                </a:ext>
              </a:extLst>
            </p:cNvPr>
            <p:cNvSpPr/>
            <p:nvPr/>
          </p:nvSpPr>
          <p:spPr>
            <a:xfrm>
              <a:off x="3006509" y="5001118"/>
              <a:ext cx="4129090" cy="687492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08EC049-DD14-449A-1214-F406C3E662E1}"/>
                </a:ext>
              </a:extLst>
            </p:cNvPr>
            <p:cNvSpPr txBox="1"/>
            <p:nvPr/>
          </p:nvSpPr>
          <p:spPr>
            <a:xfrm>
              <a:off x="3383079" y="5081436"/>
              <a:ext cx="3375950" cy="2902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Characterisation </a:t>
              </a: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F36F5D83-0479-CE51-DF6A-725F1D020646}"/>
              </a:ext>
            </a:extLst>
          </p:cNvPr>
          <p:cNvSpPr txBox="1"/>
          <p:nvPr/>
        </p:nvSpPr>
        <p:spPr>
          <a:xfrm>
            <a:off x="18779136" y="5466494"/>
            <a:ext cx="60201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/>
              <a:t>Use Phase</a:t>
            </a:r>
          </a:p>
          <a:p>
            <a:pPr algn="ctr"/>
            <a:endParaRPr lang="en-GB" sz="3200" b="1" u="sng" dirty="0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2089ED19-1468-BD9A-9F15-1FA6A60CE918}"/>
              </a:ext>
            </a:extLst>
          </p:cNvPr>
          <p:cNvCxnSpPr>
            <a:cxnSpLocks/>
          </p:cNvCxnSpPr>
          <p:nvPr/>
        </p:nvCxnSpPr>
        <p:spPr>
          <a:xfrm flipV="1">
            <a:off x="15572342" y="10115315"/>
            <a:ext cx="3444328" cy="9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54281E3-BEBF-3AD9-B7FF-1C421789D6AC}"/>
              </a:ext>
            </a:extLst>
          </p:cNvPr>
          <p:cNvGrpSpPr/>
          <p:nvPr/>
        </p:nvGrpSpPr>
        <p:grpSpPr>
          <a:xfrm>
            <a:off x="12465847" y="13400743"/>
            <a:ext cx="2964734" cy="1531540"/>
            <a:chOff x="8350380" y="13001629"/>
            <a:chExt cx="2964734" cy="1210469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6D50B7AD-F197-F97C-E3C6-E42DA0D121BC}"/>
                </a:ext>
              </a:extLst>
            </p:cNvPr>
            <p:cNvSpPr/>
            <p:nvPr/>
          </p:nvSpPr>
          <p:spPr>
            <a:xfrm>
              <a:off x="8380257" y="13001629"/>
              <a:ext cx="2876812" cy="1021786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8D67CDA-8CF7-6EF0-B9AD-DA28518894F8}"/>
                </a:ext>
              </a:extLst>
            </p:cNvPr>
            <p:cNvSpPr txBox="1"/>
            <p:nvPr/>
          </p:nvSpPr>
          <p:spPr>
            <a:xfrm>
              <a:off x="8350380" y="13011769"/>
              <a:ext cx="296473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KPIs – phase composition, particle size, morphology, crystallinity, surface properties (Z-potential). </a:t>
              </a:r>
              <a:endParaRPr lang="en-GB" baseline="-25000" dirty="0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904101AF-8D16-E67C-88B2-B4A09E2A5ECD}"/>
              </a:ext>
            </a:extLst>
          </p:cNvPr>
          <p:cNvGrpSpPr/>
          <p:nvPr/>
        </p:nvGrpSpPr>
        <p:grpSpPr>
          <a:xfrm>
            <a:off x="20444797" y="13786001"/>
            <a:ext cx="2964734" cy="566968"/>
            <a:chOff x="8375186" y="13001629"/>
            <a:chExt cx="2964734" cy="1021786"/>
          </a:xfrm>
        </p:grpSpPr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E5DAB990-99F1-E5B5-C2F0-74DED00FF8FF}"/>
                </a:ext>
              </a:extLst>
            </p:cNvPr>
            <p:cNvSpPr/>
            <p:nvPr/>
          </p:nvSpPr>
          <p:spPr>
            <a:xfrm>
              <a:off x="8380257" y="13001629"/>
              <a:ext cx="2876812" cy="1021786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63924129-85A8-74B9-5FC7-652A019B4717}"/>
                </a:ext>
              </a:extLst>
            </p:cNvPr>
            <p:cNvSpPr txBox="1"/>
            <p:nvPr/>
          </p:nvSpPr>
          <p:spPr>
            <a:xfrm>
              <a:off x="8375186" y="13131236"/>
              <a:ext cx="2964734" cy="2919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KPI - antibacterial activity</a:t>
              </a:r>
              <a:endParaRPr lang="en-GB" baseline="-25000" dirty="0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4E66C0D1-9344-0D9A-5248-F3DD5BB0FEB0}"/>
              </a:ext>
            </a:extLst>
          </p:cNvPr>
          <p:cNvGrpSpPr/>
          <p:nvPr/>
        </p:nvGrpSpPr>
        <p:grpSpPr>
          <a:xfrm>
            <a:off x="25670271" y="9695226"/>
            <a:ext cx="2964734" cy="420089"/>
            <a:chOff x="8350380" y="13001629"/>
            <a:chExt cx="2964734" cy="1021786"/>
          </a:xfrm>
        </p:grpSpPr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B3E385B9-C5FF-C78E-01B7-89EEB429A444}"/>
                </a:ext>
              </a:extLst>
            </p:cNvPr>
            <p:cNvSpPr/>
            <p:nvPr/>
          </p:nvSpPr>
          <p:spPr>
            <a:xfrm>
              <a:off x="8380257" y="13001629"/>
              <a:ext cx="2876812" cy="1021786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631DD488-0F1E-2450-5859-1E617AD2009A}"/>
                </a:ext>
              </a:extLst>
            </p:cNvPr>
            <p:cNvSpPr txBox="1"/>
            <p:nvPr/>
          </p:nvSpPr>
          <p:spPr>
            <a:xfrm>
              <a:off x="8350380" y="13087050"/>
              <a:ext cx="2964734" cy="2919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Key Performance Indicator</a:t>
              </a:r>
              <a:endParaRPr lang="en-GB" baseline="-25000" dirty="0"/>
            </a:p>
          </p:txBody>
        </p:sp>
      </p:grp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69B4E62E-0EB5-A700-0DC4-FD49F0211BCC}"/>
              </a:ext>
            </a:extLst>
          </p:cNvPr>
          <p:cNvSpPr>
            <a:spLocks noChangeAspect="1"/>
          </p:cNvSpPr>
          <p:nvPr/>
        </p:nvSpPr>
        <p:spPr>
          <a:xfrm>
            <a:off x="16680017" y="9396906"/>
            <a:ext cx="1612931" cy="138066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DEBC2AC-D369-1BBE-5BD9-8A2C2FFB44CB}"/>
              </a:ext>
            </a:extLst>
          </p:cNvPr>
          <p:cNvSpPr txBox="1">
            <a:spLocks noChangeAspect="1"/>
          </p:cNvSpPr>
          <p:nvPr/>
        </p:nvSpPr>
        <p:spPr>
          <a:xfrm>
            <a:off x="16654678" y="9557679"/>
            <a:ext cx="17077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Packaging of fresh produce with produced films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C8121894-7D77-C8F6-18ED-F6AD9708E8FA}"/>
              </a:ext>
            </a:extLst>
          </p:cNvPr>
          <p:cNvCxnSpPr>
            <a:cxnSpLocks noChangeAspect="1"/>
          </p:cNvCxnSpPr>
          <p:nvPr/>
        </p:nvCxnSpPr>
        <p:spPr>
          <a:xfrm rot="5400000">
            <a:off x="21549207" y="12113000"/>
            <a:ext cx="68749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CEAC66E8-BF01-56A9-9DA3-971B33E3E167}"/>
              </a:ext>
            </a:extLst>
          </p:cNvPr>
          <p:cNvSpPr/>
          <p:nvPr/>
        </p:nvSpPr>
        <p:spPr>
          <a:xfrm>
            <a:off x="19718678" y="8294534"/>
            <a:ext cx="4141029" cy="3361561"/>
          </a:xfrm>
          <a:prstGeom prst="roundRect">
            <a:avLst/>
          </a:prstGeom>
          <a:solidFill>
            <a:srgbClr val="00B050">
              <a:alpha val="22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48" name="Group 447">
            <a:extLst>
              <a:ext uri="{FF2B5EF4-FFF2-40B4-BE49-F238E27FC236}">
                <a16:creationId xmlns:a16="http://schemas.microsoft.com/office/drawing/2014/main" id="{0F0F1938-C7A9-948C-F9A7-46FCB3964E8D}"/>
              </a:ext>
            </a:extLst>
          </p:cNvPr>
          <p:cNvGrpSpPr/>
          <p:nvPr/>
        </p:nvGrpSpPr>
        <p:grpSpPr>
          <a:xfrm>
            <a:off x="20325096" y="9804417"/>
            <a:ext cx="3126355" cy="535537"/>
            <a:chOff x="7532541" y="3181076"/>
            <a:chExt cx="3126355" cy="535537"/>
          </a:xfrm>
        </p:grpSpPr>
        <p:sp>
          <p:nvSpPr>
            <p:cNvPr id="449" name="Rectangle: Rounded Corners 448">
              <a:extLst>
                <a:ext uri="{FF2B5EF4-FFF2-40B4-BE49-F238E27FC236}">
                  <a16:creationId xmlns:a16="http://schemas.microsoft.com/office/drawing/2014/main" id="{8F487ED8-B52F-1D2C-90BD-3EA83A61BEA9}"/>
                </a:ext>
              </a:extLst>
            </p:cNvPr>
            <p:cNvSpPr/>
            <p:nvPr/>
          </p:nvSpPr>
          <p:spPr>
            <a:xfrm>
              <a:off x="7664012" y="3181076"/>
              <a:ext cx="2844764" cy="535537"/>
            </a:xfrm>
            <a:prstGeom prst="roundRect">
              <a:avLst/>
            </a:prstGeom>
            <a:solidFill>
              <a:srgbClr val="F4E2F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50" name="TextBox 449">
              <a:extLst>
                <a:ext uri="{FF2B5EF4-FFF2-40B4-BE49-F238E27FC236}">
                  <a16:creationId xmlns:a16="http://schemas.microsoft.com/office/drawing/2014/main" id="{E9E390A1-0781-A3B5-E640-7A61E8FDF0AA}"/>
                </a:ext>
              </a:extLst>
            </p:cNvPr>
            <p:cNvSpPr txBox="1"/>
            <p:nvPr/>
          </p:nvSpPr>
          <p:spPr>
            <a:xfrm>
              <a:off x="7532541" y="3260654"/>
              <a:ext cx="31263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Packaged Products</a:t>
              </a:r>
              <a:endParaRPr lang="en-GB" baseline="-25000" dirty="0"/>
            </a:p>
          </p:txBody>
        </p:sp>
      </p:grpSp>
      <p:sp>
        <p:nvSpPr>
          <p:cNvPr id="451" name="TextBox 450">
            <a:extLst>
              <a:ext uri="{FF2B5EF4-FFF2-40B4-BE49-F238E27FC236}">
                <a16:creationId xmlns:a16="http://schemas.microsoft.com/office/drawing/2014/main" id="{36812588-6D67-2142-DC41-0DE4493DA64D}"/>
              </a:ext>
            </a:extLst>
          </p:cNvPr>
          <p:cNvSpPr txBox="1"/>
          <p:nvPr/>
        </p:nvSpPr>
        <p:spPr>
          <a:xfrm>
            <a:off x="18406060" y="8482199"/>
            <a:ext cx="6908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Packaged products</a:t>
            </a:r>
          </a:p>
        </p:txBody>
      </p:sp>
    </p:spTree>
    <p:extLst>
      <p:ext uri="{BB962C8B-B14F-4D97-AF65-F5344CB8AC3E}">
        <p14:creationId xmlns:p14="http://schemas.microsoft.com/office/powerpoint/2010/main" val="3561506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2536</TotalTime>
  <Words>106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Kick-off Meeting  Milan - Italy 23-24 January 2024</dc:title>
  <dc:creator>Project Hub 360</dc:creator>
  <cp:lastModifiedBy>Ben Murray</cp:lastModifiedBy>
  <cp:revision>64</cp:revision>
  <dcterms:created xsi:type="dcterms:W3CDTF">2023-11-29T08:53:47Z</dcterms:created>
  <dcterms:modified xsi:type="dcterms:W3CDTF">2024-04-18T12:17:36Z</dcterms:modified>
</cp:coreProperties>
</file>