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60" r:id="rId2"/>
  </p:sldIdLst>
  <p:sldSz cx="29159200" cy="1980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F4E2F4"/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40" d="100"/>
          <a:sy n="40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240564"/>
            <a:ext cx="24785320" cy="6893642"/>
          </a:xfrm>
        </p:spPr>
        <p:txBody>
          <a:bodyPr anchor="b"/>
          <a:lstStyle>
            <a:lvl1pPr algn="ctr"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0400051"/>
            <a:ext cx="21869400" cy="4780630"/>
          </a:xfrm>
        </p:spPr>
        <p:txBody>
          <a:bodyPr/>
          <a:lstStyle>
            <a:lvl1pPr marL="0" indent="0" algn="ctr">
              <a:buNone/>
              <a:defRPr sz="6930"/>
            </a:lvl1pPr>
            <a:lvl2pPr marL="1320074" indent="0" algn="ctr">
              <a:buNone/>
              <a:defRPr sz="5775"/>
            </a:lvl2pPr>
            <a:lvl3pPr marL="2640147" indent="0" algn="ctr">
              <a:buNone/>
              <a:defRPr sz="5197"/>
            </a:lvl3pPr>
            <a:lvl4pPr marL="3960221" indent="0" algn="ctr">
              <a:buNone/>
              <a:defRPr sz="4620"/>
            </a:lvl4pPr>
            <a:lvl5pPr marL="5280294" indent="0" algn="ctr">
              <a:buNone/>
              <a:defRPr sz="4620"/>
            </a:lvl5pPr>
            <a:lvl6pPr marL="6600368" indent="0" algn="ctr">
              <a:buNone/>
              <a:defRPr sz="4620"/>
            </a:lvl6pPr>
            <a:lvl7pPr marL="7920441" indent="0" algn="ctr">
              <a:buNone/>
              <a:defRPr sz="4620"/>
            </a:lvl7pPr>
            <a:lvl8pPr marL="9240515" indent="0" algn="ctr">
              <a:buNone/>
              <a:defRPr sz="4620"/>
            </a:lvl8pPr>
            <a:lvl9pPr marL="10560588" indent="0" algn="ctr">
              <a:buNone/>
              <a:defRPr sz="46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054214"/>
            <a:ext cx="6287453" cy="1678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054214"/>
            <a:ext cx="18497868" cy="1678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18992200"/>
            <a:ext cx="1483316" cy="447301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5" y="18860397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09317"/>
            <a:ext cx="3451202" cy="157370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7" y="18286869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10072"/>
            <a:ext cx="8310372" cy="1285620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10071"/>
            <a:ext cx="1064944" cy="1285622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5" y="18502338"/>
            <a:ext cx="3804887" cy="9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4936477"/>
            <a:ext cx="25149810" cy="8236618"/>
          </a:xfrm>
        </p:spPr>
        <p:txBody>
          <a:bodyPr anchor="b"/>
          <a:lstStyle>
            <a:lvl1pPr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3251017"/>
            <a:ext cx="25149810" cy="4331443"/>
          </a:xfrm>
        </p:spPr>
        <p:txBody>
          <a:bodyPr/>
          <a:lstStyle>
            <a:lvl1pPr marL="0" indent="0">
              <a:buNone/>
              <a:defRPr sz="6930">
                <a:solidFill>
                  <a:schemeClr val="tx1"/>
                </a:solidFill>
              </a:defRPr>
            </a:lvl1pPr>
            <a:lvl2pPr marL="1320074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2pPr>
            <a:lvl3pPr marL="264014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3pPr>
            <a:lvl4pPr marL="396022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4pPr>
            <a:lvl5pPr marL="5280294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5pPr>
            <a:lvl6pPr marL="660036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6pPr>
            <a:lvl7pPr marL="792044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7pPr>
            <a:lvl8pPr marL="9240515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8pPr>
            <a:lvl9pPr marL="1056058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1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054218"/>
            <a:ext cx="25149810" cy="3827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4853969"/>
            <a:ext cx="12335706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7232824"/>
            <a:ext cx="12335706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4853969"/>
            <a:ext cx="12396458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7232824"/>
            <a:ext cx="12396458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2850966"/>
            <a:ext cx="14761845" cy="14071464"/>
          </a:xfrm>
        </p:spPr>
        <p:txBody>
          <a:bodyPr/>
          <a:lstStyle>
            <a:lvl1pPr>
              <a:defRPr sz="9239"/>
            </a:lvl1pPr>
            <a:lvl2pPr>
              <a:defRPr sz="8084"/>
            </a:lvl2pPr>
            <a:lvl3pPr>
              <a:defRPr sz="693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2850966"/>
            <a:ext cx="14761845" cy="14071464"/>
          </a:xfrm>
        </p:spPr>
        <p:txBody>
          <a:bodyPr anchor="t"/>
          <a:lstStyle>
            <a:lvl1pPr marL="0" indent="0">
              <a:buNone/>
              <a:defRPr sz="9239"/>
            </a:lvl1pPr>
            <a:lvl2pPr marL="1320074" indent="0">
              <a:buNone/>
              <a:defRPr sz="8084"/>
            </a:lvl2pPr>
            <a:lvl3pPr marL="2640147" indent="0">
              <a:buNone/>
              <a:defRPr sz="6930"/>
            </a:lvl3pPr>
            <a:lvl4pPr marL="3960221" indent="0">
              <a:buNone/>
              <a:defRPr sz="5775"/>
            </a:lvl4pPr>
            <a:lvl5pPr marL="5280294" indent="0">
              <a:buNone/>
              <a:defRPr sz="5775"/>
            </a:lvl5pPr>
            <a:lvl6pPr marL="6600368" indent="0">
              <a:buNone/>
              <a:defRPr sz="5775"/>
            </a:lvl6pPr>
            <a:lvl7pPr marL="7920441" indent="0">
              <a:buNone/>
              <a:defRPr sz="5775"/>
            </a:lvl7pPr>
            <a:lvl8pPr marL="9240515" indent="0">
              <a:buNone/>
              <a:defRPr sz="5775"/>
            </a:lvl8pPr>
            <a:lvl9pPr marL="10560588" indent="0">
              <a:buNone/>
              <a:defRPr sz="57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054218"/>
            <a:ext cx="25149810" cy="382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5271069"/>
            <a:ext cx="25149810" cy="1256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18352494"/>
            <a:ext cx="984123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640147" rtl="0" eaLnBrk="1" latinLnBrk="0" hangingPunct="1">
        <a:lnSpc>
          <a:spcPct val="90000"/>
        </a:lnSpc>
        <a:spcBef>
          <a:spcPct val="0"/>
        </a:spcBef>
        <a:buNone/>
        <a:defRPr sz="127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037" indent="-660037" algn="l" defTabSz="2640147" rtl="0" eaLnBrk="1" latinLnBrk="0" hangingPunct="1">
        <a:lnSpc>
          <a:spcPct val="90000"/>
        </a:lnSpc>
        <a:spcBef>
          <a:spcPts val="2887"/>
        </a:spcBef>
        <a:buFont typeface="Arial" panose="020B0604020202020204" pitchFamily="34" charset="0"/>
        <a:buChar char="•"/>
        <a:defRPr sz="8084" kern="1200">
          <a:solidFill>
            <a:schemeClr val="tx1"/>
          </a:solidFill>
          <a:latin typeface="+mn-lt"/>
          <a:ea typeface="+mn-ea"/>
          <a:cs typeface="+mn-cs"/>
        </a:defRPr>
      </a:lvl1pPr>
      <a:lvl2pPr marL="1980110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300184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4620257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940331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726040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8580478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900552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122062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1pPr>
      <a:lvl2pPr marL="132007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2pPr>
      <a:lvl3pPr marL="2640147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3pPr>
      <a:lvl4pPr marL="396022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28029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660036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792044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240515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056058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07D341CF-F785-FA78-855E-F6A4A50F2927}"/>
              </a:ext>
            </a:extLst>
          </p:cNvPr>
          <p:cNvCxnSpPr>
            <a:cxnSpLocks/>
            <a:stCxn id="243" idx="0"/>
          </p:cNvCxnSpPr>
          <p:nvPr/>
        </p:nvCxnSpPr>
        <p:spPr>
          <a:xfrm flipH="1" flipV="1">
            <a:off x="13259965" y="13040082"/>
            <a:ext cx="1435" cy="481729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789A901-CDE5-ACC2-F34A-2114B1F0DDE2}"/>
              </a:ext>
            </a:extLst>
          </p:cNvPr>
          <p:cNvSpPr txBox="1"/>
          <p:nvPr/>
        </p:nvSpPr>
        <p:spPr>
          <a:xfrm>
            <a:off x="19568163" y="4304997"/>
            <a:ext cx="4493582" cy="99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846" dirty="0">
                <a:solidFill>
                  <a:schemeClr val="bg1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name</a:t>
            </a:r>
            <a:endParaRPr lang="it-IT" sz="5846" dirty="0">
              <a:solidFill>
                <a:schemeClr val="bg1"/>
              </a:solidFill>
            </a:endParaRPr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5402519" y="4434362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4.2 – Air Filters based on CA, Ag-HEC, EB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44D127-4152-05B0-3CA7-9C079A484E59}"/>
              </a:ext>
            </a:extLst>
          </p:cNvPr>
          <p:cNvCxnSpPr>
            <a:cxnSpLocks/>
          </p:cNvCxnSpPr>
          <p:nvPr/>
        </p:nvCxnSpPr>
        <p:spPr>
          <a:xfrm flipH="1">
            <a:off x="15180314" y="12169658"/>
            <a:ext cx="1" cy="8241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5448921-7CEF-42E7-8453-2FA5F8EF8D1A}"/>
              </a:ext>
            </a:extLst>
          </p:cNvPr>
          <p:cNvSpPr/>
          <p:nvPr/>
        </p:nvSpPr>
        <p:spPr>
          <a:xfrm>
            <a:off x="14350908" y="8198794"/>
            <a:ext cx="4221993" cy="584163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3B15BF-69AE-EEE1-59BC-627E69F701FC}"/>
              </a:ext>
            </a:extLst>
          </p:cNvPr>
          <p:cNvSpPr txBox="1"/>
          <p:nvPr/>
        </p:nvSpPr>
        <p:spPr>
          <a:xfrm>
            <a:off x="6625894" y="7818623"/>
            <a:ext cx="1604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Commercial reagents</a:t>
            </a:r>
            <a:endParaRPr lang="en-GB" baseline="-25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FB667D8-4453-9818-2496-8C19DDFB4C24}"/>
              </a:ext>
            </a:extLst>
          </p:cNvPr>
          <p:cNvCxnSpPr>
            <a:cxnSpLocks/>
          </p:cNvCxnSpPr>
          <p:nvPr/>
        </p:nvCxnSpPr>
        <p:spPr>
          <a:xfrm>
            <a:off x="7941941" y="11250753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3D76A8-8DB2-5DB2-8DD8-85A2743A9B69}"/>
              </a:ext>
            </a:extLst>
          </p:cNvPr>
          <p:cNvCxnSpPr>
            <a:cxnSpLocks/>
          </p:cNvCxnSpPr>
          <p:nvPr/>
        </p:nvCxnSpPr>
        <p:spPr>
          <a:xfrm flipH="1">
            <a:off x="10547685" y="11360737"/>
            <a:ext cx="1" cy="8241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902669C-333C-B339-5F52-D10A7C7C79C5}"/>
              </a:ext>
            </a:extLst>
          </p:cNvPr>
          <p:cNvSpPr/>
          <p:nvPr/>
        </p:nvSpPr>
        <p:spPr>
          <a:xfrm>
            <a:off x="9852549" y="10971800"/>
            <a:ext cx="1371600" cy="535537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986E7E-0610-AA06-E2B7-1BAC361DFBC9}"/>
              </a:ext>
            </a:extLst>
          </p:cNvPr>
          <p:cNvSpPr txBox="1"/>
          <p:nvPr/>
        </p:nvSpPr>
        <p:spPr>
          <a:xfrm>
            <a:off x="9787240" y="10916401"/>
            <a:ext cx="143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 dissolution</a:t>
            </a:r>
            <a:endParaRPr lang="en-GB" baseline="-25000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2243D2B-31AE-C2E8-1948-8B91AC918407}"/>
              </a:ext>
            </a:extLst>
          </p:cNvPr>
          <p:cNvSpPr/>
          <p:nvPr/>
        </p:nvSpPr>
        <p:spPr>
          <a:xfrm>
            <a:off x="14554853" y="10573880"/>
            <a:ext cx="1616372" cy="1295122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7E1776-AF2D-6B7A-3334-CB810740FD81}"/>
              </a:ext>
            </a:extLst>
          </p:cNvPr>
          <p:cNvSpPr txBox="1"/>
          <p:nvPr/>
        </p:nvSpPr>
        <p:spPr>
          <a:xfrm>
            <a:off x="14555310" y="10767932"/>
            <a:ext cx="1696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CA NFs</a:t>
            </a:r>
          </a:p>
          <a:p>
            <a:pPr marL="285750" indent="-285750">
              <a:buFontTx/>
              <a:buChar char="-"/>
            </a:pPr>
            <a:r>
              <a:rPr lang="en-GB" dirty="0"/>
              <a:t>P1 0,5 g/m</a:t>
            </a:r>
            <a:r>
              <a:rPr lang="en-GB" baseline="30000" dirty="0"/>
              <a:t>2</a:t>
            </a:r>
          </a:p>
          <a:p>
            <a:pPr marL="285750" indent="-285750">
              <a:buFontTx/>
              <a:buChar char="-"/>
            </a:pPr>
            <a:r>
              <a:rPr lang="en-GB" dirty="0"/>
              <a:t>P2 7,5 g/m</a:t>
            </a:r>
            <a:r>
              <a:rPr lang="en-GB" baseline="30000" dirty="0"/>
              <a:t>2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8AF301-91C1-DC3B-093A-14000FCD046D}"/>
              </a:ext>
            </a:extLst>
          </p:cNvPr>
          <p:cNvSpPr txBox="1"/>
          <p:nvPr/>
        </p:nvSpPr>
        <p:spPr>
          <a:xfrm>
            <a:off x="14555835" y="8246692"/>
            <a:ext cx="3732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Electrospun</a:t>
            </a:r>
            <a:r>
              <a:rPr lang="en-GB" dirty="0"/>
              <a:t> fibres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AF85FD5-9BDB-331C-A0B6-DD2821CD04DB}"/>
              </a:ext>
            </a:extLst>
          </p:cNvPr>
          <p:cNvGrpSpPr/>
          <p:nvPr/>
        </p:nvGrpSpPr>
        <p:grpSpPr>
          <a:xfrm>
            <a:off x="9625882" y="12198521"/>
            <a:ext cx="1972321" cy="2094615"/>
            <a:chOff x="3516681" y="5066887"/>
            <a:chExt cx="1972321" cy="924872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E238D9A-AD0D-3069-7027-125E967F5385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DE0EE89-68B0-544C-74D8-71E4C653C919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Characterisation: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Viscosity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Conductivity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8157ACE-97E1-7428-8640-D164DB47ECEE}"/>
              </a:ext>
            </a:extLst>
          </p:cNvPr>
          <p:cNvGrpSpPr/>
          <p:nvPr/>
        </p:nvGrpSpPr>
        <p:grpSpPr>
          <a:xfrm>
            <a:off x="14357646" y="14422561"/>
            <a:ext cx="3071593" cy="2126962"/>
            <a:chOff x="3516681" y="5066887"/>
            <a:chExt cx="1972321" cy="39242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A7978E18-CFAF-A97D-B2CD-383046D55DA7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473D3AE-6513-E3CC-2E5E-CB3419DEB7AE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74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SEM / XRD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Weight measurement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Thickness measurement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Antibacterial test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Filtration test</a:t>
              </a:r>
            </a:p>
            <a:p>
              <a:pPr marL="285750" indent="-285750">
                <a:buFontTx/>
                <a:buChar char="-"/>
              </a:pPr>
              <a:r>
                <a:rPr lang="en-GB" dirty="0"/>
                <a:t>Skin irritation test</a:t>
              </a:r>
            </a:p>
          </p:txBody>
        </p:sp>
      </p:grp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B04FC37C-5413-B154-DC35-CAF76F6456EC}"/>
              </a:ext>
            </a:extLst>
          </p:cNvPr>
          <p:cNvSpPr/>
          <p:nvPr/>
        </p:nvSpPr>
        <p:spPr>
          <a:xfrm>
            <a:off x="6585424" y="10970212"/>
            <a:ext cx="1371600" cy="535537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EAE7ADE-B7A5-0D40-54EC-18421B6B77D2}"/>
              </a:ext>
            </a:extLst>
          </p:cNvPr>
          <p:cNvSpPr txBox="1"/>
          <p:nvPr/>
        </p:nvSpPr>
        <p:spPr>
          <a:xfrm>
            <a:off x="6520115" y="10914814"/>
            <a:ext cx="143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 polymer</a:t>
            </a:r>
          </a:p>
          <a:p>
            <a:r>
              <a:rPr lang="en-GB" dirty="0"/>
              <a:t>Solvents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AD02706-2532-5E64-D479-F48671377DB7}"/>
              </a:ext>
            </a:extLst>
          </p:cNvPr>
          <p:cNvSpPr/>
          <p:nvPr/>
        </p:nvSpPr>
        <p:spPr>
          <a:xfrm>
            <a:off x="8169879" y="10970212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4EF7932-A8C6-724B-B68A-925D25C7CCD4}"/>
              </a:ext>
            </a:extLst>
          </p:cNvPr>
          <p:cNvSpPr txBox="1"/>
          <p:nvPr/>
        </p:nvSpPr>
        <p:spPr>
          <a:xfrm>
            <a:off x="8079128" y="10959939"/>
            <a:ext cx="1562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Polymer dissolution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147D447-3896-A8E4-3D58-9239EB06853C}"/>
              </a:ext>
            </a:extLst>
          </p:cNvPr>
          <p:cNvCxnSpPr>
            <a:cxnSpLocks/>
          </p:cNvCxnSpPr>
          <p:nvPr/>
        </p:nvCxnSpPr>
        <p:spPr>
          <a:xfrm>
            <a:off x="8126024" y="8136491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3053FD7-5C64-0845-B84A-233879900704}"/>
              </a:ext>
            </a:extLst>
          </p:cNvPr>
          <p:cNvSpPr/>
          <p:nvPr/>
        </p:nvSpPr>
        <p:spPr>
          <a:xfrm>
            <a:off x="10034954" y="7879130"/>
            <a:ext cx="1352939" cy="51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4A91B68-B21D-6513-FF2E-BFDA36895B62}"/>
              </a:ext>
            </a:extLst>
          </p:cNvPr>
          <p:cNvSpPr txBox="1"/>
          <p:nvPr/>
        </p:nvSpPr>
        <p:spPr>
          <a:xfrm>
            <a:off x="9906457" y="7937194"/>
            <a:ext cx="16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Ag-HEC</a:t>
            </a:r>
            <a:endParaRPr lang="en-GB" baseline="-25000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1168785-4BB1-C922-F44C-974ABAA6FE3B}"/>
              </a:ext>
            </a:extLst>
          </p:cNvPr>
          <p:cNvSpPr/>
          <p:nvPr/>
        </p:nvSpPr>
        <p:spPr>
          <a:xfrm>
            <a:off x="8343899" y="7818603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D4B7248-714A-132F-42FF-10E5B38E55C7}"/>
              </a:ext>
            </a:extLst>
          </p:cNvPr>
          <p:cNvSpPr txBox="1"/>
          <p:nvPr/>
        </p:nvSpPr>
        <p:spPr>
          <a:xfrm>
            <a:off x="8262871" y="7796743"/>
            <a:ext cx="1562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Ag-HEC synthesis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81CC4069-3421-31ED-D09A-BDD74D945A6E}"/>
              </a:ext>
            </a:extLst>
          </p:cNvPr>
          <p:cNvSpPr/>
          <p:nvPr/>
        </p:nvSpPr>
        <p:spPr>
          <a:xfrm>
            <a:off x="6767829" y="7863011"/>
            <a:ext cx="1352939" cy="51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682A5A-876E-DEB2-1D39-384E2A2E173E}"/>
              </a:ext>
            </a:extLst>
          </p:cNvPr>
          <p:cNvSpPr txBox="1"/>
          <p:nvPr/>
        </p:nvSpPr>
        <p:spPr>
          <a:xfrm>
            <a:off x="6617388" y="7807016"/>
            <a:ext cx="1604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Commercial reagents</a:t>
            </a:r>
            <a:endParaRPr lang="en-GB" baseline="-25000" dirty="0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153B975-77B5-5487-FE8B-05CF0F923608}"/>
              </a:ext>
            </a:extLst>
          </p:cNvPr>
          <p:cNvCxnSpPr>
            <a:cxnSpLocks/>
          </p:cNvCxnSpPr>
          <p:nvPr/>
        </p:nvCxnSpPr>
        <p:spPr>
          <a:xfrm flipV="1">
            <a:off x="10725160" y="7178865"/>
            <a:ext cx="2620" cy="7029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A414C53-7587-E9A1-D921-F369C4763496}"/>
              </a:ext>
            </a:extLst>
          </p:cNvPr>
          <p:cNvGrpSpPr/>
          <p:nvPr/>
        </p:nvGrpSpPr>
        <p:grpSpPr>
          <a:xfrm>
            <a:off x="9820513" y="6788758"/>
            <a:ext cx="1972321" cy="392424"/>
            <a:chOff x="3516681" y="5066887"/>
            <a:chExt cx="1972321" cy="392424"/>
          </a:xfrm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CAFDF4BD-A2D3-CF03-8E45-95EC2849C9A0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5E62325-0826-FDDE-4C8D-6CD2E0D5686F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4406B459-6F83-5AEF-88C2-8511F475D192}"/>
              </a:ext>
            </a:extLst>
          </p:cNvPr>
          <p:cNvSpPr/>
          <p:nvPr/>
        </p:nvSpPr>
        <p:spPr>
          <a:xfrm>
            <a:off x="14538242" y="8790443"/>
            <a:ext cx="2890998" cy="154349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4A40579-2519-EB89-A4A3-3436C3E35A28}"/>
              </a:ext>
            </a:extLst>
          </p:cNvPr>
          <p:cNvSpPr txBox="1"/>
          <p:nvPr/>
        </p:nvSpPr>
        <p:spPr>
          <a:xfrm>
            <a:off x="14538699" y="8856605"/>
            <a:ext cx="28909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CA NFs &amp;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P3 7,5 g/m</a:t>
            </a:r>
            <a:r>
              <a:rPr lang="en-GB" baseline="30000" dirty="0"/>
              <a:t>2</a:t>
            </a:r>
            <a:r>
              <a:rPr lang="en-GB" dirty="0"/>
              <a:t>; 5,0%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P4 0,5 g/m</a:t>
            </a:r>
            <a:r>
              <a:rPr lang="en-GB" baseline="30000" dirty="0"/>
              <a:t>2</a:t>
            </a:r>
            <a:r>
              <a:rPr lang="en-GB" dirty="0"/>
              <a:t>; 5,0%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P5 4,0 g/m</a:t>
            </a:r>
            <a:r>
              <a:rPr lang="en-GB" baseline="30000" dirty="0"/>
              <a:t>2</a:t>
            </a:r>
            <a:r>
              <a:rPr lang="en-GB" dirty="0"/>
              <a:t>; 2,5%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P6 1,0 g/m</a:t>
            </a:r>
            <a:r>
              <a:rPr lang="en-GB" baseline="30000" dirty="0"/>
              <a:t>2</a:t>
            </a:r>
            <a:r>
              <a:rPr lang="en-GB" dirty="0"/>
              <a:t>; 4,0% Ag-HEC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8C5E7D6-420B-D3F3-48A5-9553170058BF}"/>
              </a:ext>
            </a:extLst>
          </p:cNvPr>
          <p:cNvSpPr/>
          <p:nvPr/>
        </p:nvSpPr>
        <p:spPr>
          <a:xfrm>
            <a:off x="22562849" y="6287683"/>
            <a:ext cx="3374332" cy="2580945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B33A5647-E0B0-6A84-8395-D2B9F708BE1A}"/>
              </a:ext>
            </a:extLst>
          </p:cNvPr>
          <p:cNvSpPr txBox="1"/>
          <p:nvPr/>
        </p:nvSpPr>
        <p:spPr>
          <a:xfrm>
            <a:off x="22679780" y="6423991"/>
            <a:ext cx="31935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each of the following processes, which variables will be changed? If yes, which?</a:t>
            </a:r>
          </a:p>
          <a:p>
            <a:endParaRPr lang="en-GB" dirty="0"/>
          </a:p>
          <a:p>
            <a:r>
              <a:rPr lang="en-GB" dirty="0"/>
              <a:t>Polymer synthesis</a:t>
            </a:r>
          </a:p>
          <a:p>
            <a:r>
              <a:rPr lang="en-GB" dirty="0"/>
              <a:t>Ag-HEC synthesis</a:t>
            </a:r>
          </a:p>
          <a:p>
            <a:r>
              <a:rPr lang="en-GB" dirty="0"/>
              <a:t>Electrospinning:</a:t>
            </a:r>
            <a:r>
              <a:rPr lang="en-GB" dirty="0">
                <a:solidFill>
                  <a:srgbClr val="FF0000"/>
                </a:solidFill>
              </a:rPr>
              <a:t> voltage, flow, processing time</a:t>
            </a:r>
          </a:p>
        </p:txBody>
      </p: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6F685AE5-46FE-7868-B771-89B1DC9C84B8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11236671" y="9595269"/>
            <a:ext cx="3302028" cy="1475763"/>
          </a:xfrm>
          <a:prstGeom prst="bentConnector3">
            <a:avLst>
              <a:gd name="adj1" fmla="val 28462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2B869D0E-9640-AB69-89ED-0545F5A6C6A4}"/>
              </a:ext>
            </a:extLst>
          </p:cNvPr>
          <p:cNvSpPr/>
          <p:nvPr/>
        </p:nvSpPr>
        <p:spPr>
          <a:xfrm>
            <a:off x="12464217" y="9420607"/>
            <a:ext cx="1711926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B9C61AE0-1121-729C-3BDD-87D6C6442BBA}"/>
              </a:ext>
            </a:extLst>
          </p:cNvPr>
          <p:cNvSpPr txBox="1"/>
          <p:nvPr/>
        </p:nvSpPr>
        <p:spPr>
          <a:xfrm>
            <a:off x="12467417" y="9426905"/>
            <a:ext cx="173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Electrospinning</a:t>
            </a:r>
          </a:p>
        </p:txBody>
      </p: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8BA08DFB-294C-FDE9-F1B5-EE89F968D79D}"/>
              </a:ext>
            </a:extLst>
          </p:cNvPr>
          <p:cNvCxnSpPr>
            <a:cxnSpLocks/>
          </p:cNvCxnSpPr>
          <p:nvPr/>
        </p:nvCxnSpPr>
        <p:spPr>
          <a:xfrm flipH="1">
            <a:off x="13316143" y="8587156"/>
            <a:ext cx="1" cy="824184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9" name="Rectangle: Rounded Corners 328">
            <a:extLst>
              <a:ext uri="{FF2B5EF4-FFF2-40B4-BE49-F238E27FC236}">
                <a16:creationId xmlns:a16="http://schemas.microsoft.com/office/drawing/2014/main" id="{628CB144-9E87-4824-AFBB-B8DE4CE8E6D8}"/>
              </a:ext>
            </a:extLst>
          </p:cNvPr>
          <p:cNvSpPr/>
          <p:nvPr/>
        </p:nvSpPr>
        <p:spPr>
          <a:xfrm>
            <a:off x="12638129" y="8491073"/>
            <a:ext cx="1352939" cy="51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7538645-5AF5-CCEC-38CC-C23498E73A37}"/>
              </a:ext>
            </a:extLst>
          </p:cNvPr>
          <p:cNvSpPr txBox="1"/>
          <p:nvPr/>
        </p:nvSpPr>
        <p:spPr>
          <a:xfrm>
            <a:off x="12510681" y="8567391"/>
            <a:ext cx="16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Ag-HEC</a:t>
            </a:r>
            <a:endParaRPr lang="en-GB" baseline="-25000" dirty="0"/>
          </a:p>
        </p:txBody>
      </p:sp>
      <p:sp>
        <p:nvSpPr>
          <p:cNvPr id="331" name="Rectangle: Rounded Corners 330">
            <a:extLst>
              <a:ext uri="{FF2B5EF4-FFF2-40B4-BE49-F238E27FC236}">
                <a16:creationId xmlns:a16="http://schemas.microsoft.com/office/drawing/2014/main" id="{5BEBD861-B224-27F2-9D04-D1C40EF28F08}"/>
              </a:ext>
            </a:extLst>
          </p:cNvPr>
          <p:cNvSpPr/>
          <p:nvPr/>
        </p:nvSpPr>
        <p:spPr>
          <a:xfrm>
            <a:off x="23687815" y="10431221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FBE7DB95-D79A-5B2F-5024-3C8D88C1A329}"/>
              </a:ext>
            </a:extLst>
          </p:cNvPr>
          <p:cNvSpPr txBox="1"/>
          <p:nvPr/>
        </p:nvSpPr>
        <p:spPr>
          <a:xfrm>
            <a:off x="23620518" y="10550572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sp>
        <p:nvSpPr>
          <p:cNvPr id="333" name="Rectangle: Rounded Corners 332">
            <a:extLst>
              <a:ext uri="{FF2B5EF4-FFF2-40B4-BE49-F238E27FC236}">
                <a16:creationId xmlns:a16="http://schemas.microsoft.com/office/drawing/2014/main" id="{CC833AC9-1495-409B-B145-CAFBCF91D02C}"/>
              </a:ext>
            </a:extLst>
          </p:cNvPr>
          <p:cNvSpPr/>
          <p:nvPr/>
        </p:nvSpPr>
        <p:spPr>
          <a:xfrm>
            <a:off x="23692672" y="11206450"/>
            <a:ext cx="1352939" cy="5186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4" name="Rectangle: Rounded Corners 333">
            <a:extLst>
              <a:ext uri="{FF2B5EF4-FFF2-40B4-BE49-F238E27FC236}">
                <a16:creationId xmlns:a16="http://schemas.microsoft.com/office/drawing/2014/main" id="{18CC9F2E-C0A2-231A-FE08-3104634B275D}"/>
              </a:ext>
            </a:extLst>
          </p:cNvPr>
          <p:cNvSpPr/>
          <p:nvPr/>
        </p:nvSpPr>
        <p:spPr>
          <a:xfrm>
            <a:off x="23698585" y="11886197"/>
            <a:ext cx="1371600" cy="535537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2209DB75-E7B1-29A0-EED1-F53F24FFC9C4}"/>
              </a:ext>
            </a:extLst>
          </p:cNvPr>
          <p:cNvGrpSpPr/>
          <p:nvPr/>
        </p:nvGrpSpPr>
        <p:grpSpPr>
          <a:xfrm>
            <a:off x="23462959" y="13926389"/>
            <a:ext cx="1972321" cy="392424"/>
            <a:chOff x="3516681" y="5066887"/>
            <a:chExt cx="1972321" cy="392424"/>
          </a:xfrm>
        </p:grpSpPr>
        <p:sp>
          <p:nvSpPr>
            <p:cNvPr id="336" name="Rectangle: Rounded Corners 335">
              <a:extLst>
                <a:ext uri="{FF2B5EF4-FFF2-40B4-BE49-F238E27FC236}">
                  <a16:creationId xmlns:a16="http://schemas.microsoft.com/office/drawing/2014/main" id="{CC00C5D1-0B16-DC7C-5096-81C3A6806946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096583ED-5B43-5CE9-3831-019BE2DCD250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38" name="Rectangle 337">
            <a:extLst>
              <a:ext uri="{FF2B5EF4-FFF2-40B4-BE49-F238E27FC236}">
                <a16:creationId xmlns:a16="http://schemas.microsoft.com/office/drawing/2014/main" id="{7045B5F6-855F-24E4-6445-78E402E8E47C}"/>
              </a:ext>
            </a:extLst>
          </p:cNvPr>
          <p:cNvSpPr/>
          <p:nvPr/>
        </p:nvSpPr>
        <p:spPr>
          <a:xfrm>
            <a:off x="23345236" y="9758710"/>
            <a:ext cx="2057678" cy="5607816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A7718904-D562-1028-C4FB-02278EDDBCEB}"/>
              </a:ext>
            </a:extLst>
          </p:cNvPr>
          <p:cNvSpPr txBox="1"/>
          <p:nvPr/>
        </p:nvSpPr>
        <p:spPr>
          <a:xfrm>
            <a:off x="23587860" y="9873010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B6462CC1-7B77-7539-8972-C114436C6444}"/>
              </a:ext>
            </a:extLst>
          </p:cNvPr>
          <p:cNvSpPr txBox="1"/>
          <p:nvPr/>
        </p:nvSpPr>
        <p:spPr>
          <a:xfrm>
            <a:off x="23670556" y="11287522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E75B2C7E-6EF8-A5F1-B542-157B38D145E9}"/>
              </a:ext>
            </a:extLst>
          </p:cNvPr>
          <p:cNvSpPr txBox="1"/>
          <p:nvPr/>
        </p:nvSpPr>
        <p:spPr>
          <a:xfrm>
            <a:off x="23670556" y="11954412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5A10D05-62A8-14F6-3716-5DA38E708794}"/>
              </a:ext>
            </a:extLst>
          </p:cNvPr>
          <p:cNvGrpSpPr/>
          <p:nvPr/>
        </p:nvGrpSpPr>
        <p:grpSpPr>
          <a:xfrm>
            <a:off x="7238572" y="15904610"/>
            <a:ext cx="3126355" cy="1243108"/>
            <a:chOff x="8255485" y="13001629"/>
            <a:chExt cx="3126355" cy="1396268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FCAAC0C5-AD13-C29A-40EC-6302E76E873B}"/>
                </a:ext>
              </a:extLst>
            </p:cNvPr>
            <p:cNvSpPr/>
            <p:nvPr/>
          </p:nvSpPr>
          <p:spPr>
            <a:xfrm>
              <a:off x="8380257" y="13001629"/>
              <a:ext cx="2876812" cy="1396268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21" name="TextBox 8">
              <a:extLst>
                <a:ext uri="{FF2B5EF4-FFF2-40B4-BE49-F238E27FC236}">
                  <a16:creationId xmlns:a16="http://schemas.microsoft.com/office/drawing/2014/main" id="{806CC747-5CA2-73A2-AD0A-683DEDA39FAA}"/>
                </a:ext>
              </a:extLst>
            </p:cNvPr>
            <p:cNvSpPr txBox="1"/>
            <p:nvPr/>
          </p:nvSpPr>
          <p:spPr>
            <a:xfrm>
              <a:off x="8255485" y="13027392"/>
              <a:ext cx="3126355" cy="1348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KDFs: g/m2 (for grammage);</a:t>
              </a:r>
            </a:p>
            <a:p>
              <a:pPr algn="ctr"/>
              <a:r>
                <a:rPr lang="en-GB" dirty="0"/>
                <a:t>%w (for the concentration (in weight) of the antimicrobial agent in the membrane).</a:t>
              </a:r>
              <a:endParaRPr lang="en-GB" baseline="-25000" dirty="0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3672D194-9106-8BC6-59A6-FFC40605B002}"/>
              </a:ext>
            </a:extLst>
          </p:cNvPr>
          <p:cNvGrpSpPr/>
          <p:nvPr/>
        </p:nvGrpSpPr>
        <p:grpSpPr>
          <a:xfrm>
            <a:off x="23417610" y="14408393"/>
            <a:ext cx="1903058" cy="646331"/>
            <a:chOff x="8255485" y="12974117"/>
            <a:chExt cx="3126355" cy="725963"/>
          </a:xfrm>
        </p:grpSpPr>
        <p:sp>
          <p:nvSpPr>
            <p:cNvPr id="223" name="Rectangle: Rounded Corners 222">
              <a:extLst>
                <a:ext uri="{FF2B5EF4-FFF2-40B4-BE49-F238E27FC236}">
                  <a16:creationId xmlns:a16="http://schemas.microsoft.com/office/drawing/2014/main" id="{2D893A22-6378-22B5-6A87-D7B0F6C20872}"/>
                </a:ext>
              </a:extLst>
            </p:cNvPr>
            <p:cNvSpPr/>
            <p:nvPr/>
          </p:nvSpPr>
          <p:spPr>
            <a:xfrm>
              <a:off x="8380258" y="13001629"/>
              <a:ext cx="2876813" cy="698451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24" name="TextBox 8">
              <a:extLst>
                <a:ext uri="{FF2B5EF4-FFF2-40B4-BE49-F238E27FC236}">
                  <a16:creationId xmlns:a16="http://schemas.microsoft.com/office/drawing/2014/main" id="{E8C61B8B-FB50-2819-A7AD-0906BCD9FA37}"/>
                </a:ext>
              </a:extLst>
            </p:cNvPr>
            <p:cNvSpPr txBox="1"/>
            <p:nvPr/>
          </p:nvSpPr>
          <p:spPr>
            <a:xfrm>
              <a:off x="8255485" y="12974117"/>
              <a:ext cx="3126355" cy="725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Key Decision Factors</a:t>
              </a:r>
              <a:endParaRPr lang="en-GB" baseline="-25000" dirty="0"/>
            </a:p>
          </p:txBody>
        </p:sp>
      </p:grpSp>
      <p:cxnSp>
        <p:nvCxnSpPr>
          <p:cNvPr id="232" name="Connector: Elbow 231">
            <a:extLst>
              <a:ext uri="{FF2B5EF4-FFF2-40B4-BE49-F238E27FC236}">
                <a16:creationId xmlns:a16="http://schemas.microsoft.com/office/drawing/2014/main" id="{BEF83570-FEFB-4EC1-3FAB-1CA2EEA1C854}"/>
              </a:ext>
            </a:extLst>
          </p:cNvPr>
          <p:cNvCxnSpPr>
            <a:cxnSpLocks/>
          </p:cNvCxnSpPr>
          <p:nvPr/>
        </p:nvCxnSpPr>
        <p:spPr>
          <a:xfrm>
            <a:off x="11236671" y="11471145"/>
            <a:ext cx="3303540" cy="1377482"/>
          </a:xfrm>
          <a:prstGeom prst="bentConnector3">
            <a:avLst>
              <a:gd name="adj1" fmla="val 27177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>
            <a:extLst>
              <a:ext uri="{FF2B5EF4-FFF2-40B4-BE49-F238E27FC236}">
                <a16:creationId xmlns:a16="http://schemas.microsoft.com/office/drawing/2014/main" id="{49B8DDA4-C64B-E92D-5EB7-9FCA23636D4A}"/>
              </a:ext>
            </a:extLst>
          </p:cNvPr>
          <p:cNvCxnSpPr>
            <a:cxnSpLocks/>
            <a:stCxn id="14" idx="3"/>
            <a:endCxn id="18" idx="1"/>
          </p:cNvCxnSpPr>
          <p:nvPr/>
        </p:nvCxnSpPr>
        <p:spPr>
          <a:xfrm flipV="1">
            <a:off x="11224155" y="11221441"/>
            <a:ext cx="3330698" cy="1812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: Rounded Corners 202">
            <a:extLst>
              <a:ext uri="{FF2B5EF4-FFF2-40B4-BE49-F238E27FC236}">
                <a16:creationId xmlns:a16="http://schemas.microsoft.com/office/drawing/2014/main" id="{97B1E1B0-86AB-659C-FCAE-EE4A1F260493}"/>
              </a:ext>
            </a:extLst>
          </p:cNvPr>
          <p:cNvSpPr/>
          <p:nvPr/>
        </p:nvSpPr>
        <p:spPr>
          <a:xfrm>
            <a:off x="12461488" y="11034085"/>
            <a:ext cx="1711926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FEAFA4FE-E98A-C5A0-3B87-4E194ABB60B4}"/>
              </a:ext>
            </a:extLst>
          </p:cNvPr>
          <p:cNvSpPr txBox="1"/>
          <p:nvPr/>
        </p:nvSpPr>
        <p:spPr>
          <a:xfrm>
            <a:off x="12469243" y="11045632"/>
            <a:ext cx="173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Electrospinning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DFD2F656-142B-864A-C4F2-930875868BB9}"/>
              </a:ext>
            </a:extLst>
          </p:cNvPr>
          <p:cNvCxnSpPr>
            <a:cxnSpLocks/>
          </p:cNvCxnSpPr>
          <p:nvPr/>
        </p:nvCxnSpPr>
        <p:spPr>
          <a:xfrm>
            <a:off x="15224041" y="14040433"/>
            <a:ext cx="0" cy="3785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1" name="Rectangle: Rounded Corners 240">
            <a:extLst>
              <a:ext uri="{FF2B5EF4-FFF2-40B4-BE49-F238E27FC236}">
                <a16:creationId xmlns:a16="http://schemas.microsoft.com/office/drawing/2014/main" id="{34E7D0C6-6DD0-D9BE-FA80-CBA8C0387491}"/>
              </a:ext>
            </a:extLst>
          </p:cNvPr>
          <p:cNvSpPr/>
          <p:nvPr/>
        </p:nvSpPr>
        <p:spPr>
          <a:xfrm>
            <a:off x="12469313" y="12647658"/>
            <a:ext cx="1711926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C4D19E26-2080-937E-F304-F4CB84E73A2B}"/>
              </a:ext>
            </a:extLst>
          </p:cNvPr>
          <p:cNvSpPr txBox="1"/>
          <p:nvPr/>
        </p:nvSpPr>
        <p:spPr>
          <a:xfrm>
            <a:off x="12477068" y="12659205"/>
            <a:ext cx="173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Electrospinning</a:t>
            </a:r>
          </a:p>
        </p:txBody>
      </p:sp>
      <p:sp>
        <p:nvSpPr>
          <p:cNvPr id="243" name="Rectangle: Rounded Corners 242">
            <a:extLst>
              <a:ext uri="{FF2B5EF4-FFF2-40B4-BE49-F238E27FC236}">
                <a16:creationId xmlns:a16="http://schemas.microsoft.com/office/drawing/2014/main" id="{6C8D97E0-B965-487D-F739-A82131EEABCB}"/>
              </a:ext>
            </a:extLst>
          </p:cNvPr>
          <p:cNvSpPr/>
          <p:nvPr/>
        </p:nvSpPr>
        <p:spPr>
          <a:xfrm>
            <a:off x="12584930" y="13521811"/>
            <a:ext cx="1352939" cy="518623"/>
          </a:xfrm>
          <a:prstGeom prst="roundRect">
            <a:avLst/>
          </a:prstGeom>
          <a:solidFill>
            <a:schemeClr val="accent5">
              <a:lumMod val="75000"/>
              <a:alpha val="7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9213C25-23B0-61BE-C20A-13CBF7AC4529}"/>
              </a:ext>
            </a:extLst>
          </p:cNvPr>
          <p:cNvSpPr txBox="1"/>
          <p:nvPr/>
        </p:nvSpPr>
        <p:spPr>
          <a:xfrm>
            <a:off x="12477068" y="13634900"/>
            <a:ext cx="16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EB (from 4.1)</a:t>
            </a:r>
            <a:endParaRPr lang="en-GB" baseline="-25000" dirty="0"/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4D44FD5B-ADAD-939E-9F55-4A732866ADEF}"/>
              </a:ext>
            </a:extLst>
          </p:cNvPr>
          <p:cNvSpPr/>
          <p:nvPr/>
        </p:nvSpPr>
        <p:spPr>
          <a:xfrm>
            <a:off x="23692672" y="12584798"/>
            <a:ext cx="1352939" cy="51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26058188-7877-09BB-8D6E-577C96FC544C}"/>
              </a:ext>
            </a:extLst>
          </p:cNvPr>
          <p:cNvSpPr txBox="1"/>
          <p:nvPr/>
        </p:nvSpPr>
        <p:spPr>
          <a:xfrm>
            <a:off x="23565224" y="12661116"/>
            <a:ext cx="16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249" name="Rectangle: Rounded Corners 248">
            <a:extLst>
              <a:ext uri="{FF2B5EF4-FFF2-40B4-BE49-F238E27FC236}">
                <a16:creationId xmlns:a16="http://schemas.microsoft.com/office/drawing/2014/main" id="{E5BA402A-234B-579A-EDBA-0DD58AA7CB33}"/>
              </a:ext>
            </a:extLst>
          </p:cNvPr>
          <p:cNvSpPr/>
          <p:nvPr/>
        </p:nvSpPr>
        <p:spPr>
          <a:xfrm>
            <a:off x="23692672" y="13280344"/>
            <a:ext cx="1352939" cy="518623"/>
          </a:xfrm>
          <a:prstGeom prst="roundRect">
            <a:avLst/>
          </a:prstGeom>
          <a:solidFill>
            <a:schemeClr val="accent5">
              <a:lumMod val="75000"/>
              <a:alpha val="7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64DEE1A1-5E43-2E16-B2C4-CF9F7378F537}"/>
              </a:ext>
            </a:extLst>
          </p:cNvPr>
          <p:cNvSpPr txBox="1"/>
          <p:nvPr/>
        </p:nvSpPr>
        <p:spPr>
          <a:xfrm>
            <a:off x="23565224" y="13327734"/>
            <a:ext cx="16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33" name="Rectangle: Rounded Corners 55">
            <a:extLst>
              <a:ext uri="{FF2B5EF4-FFF2-40B4-BE49-F238E27FC236}">
                <a16:creationId xmlns:a16="http://schemas.microsoft.com/office/drawing/2014/main" id="{D8156851-9874-3197-27D3-694423548E27}"/>
              </a:ext>
            </a:extLst>
          </p:cNvPr>
          <p:cNvSpPr/>
          <p:nvPr/>
        </p:nvSpPr>
        <p:spPr>
          <a:xfrm>
            <a:off x="14542843" y="12105542"/>
            <a:ext cx="2924147" cy="154349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56">
            <a:extLst>
              <a:ext uri="{FF2B5EF4-FFF2-40B4-BE49-F238E27FC236}">
                <a16:creationId xmlns:a16="http://schemas.microsoft.com/office/drawing/2014/main" id="{6F1E15BB-0C34-4087-27E3-A22B009C6A17}"/>
              </a:ext>
            </a:extLst>
          </p:cNvPr>
          <p:cNvSpPr txBox="1"/>
          <p:nvPr/>
        </p:nvSpPr>
        <p:spPr>
          <a:xfrm>
            <a:off x="14543301" y="12171704"/>
            <a:ext cx="29241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CA NFs &amp; EB</a:t>
            </a:r>
          </a:p>
          <a:p>
            <a:pPr marL="285750" indent="-285750">
              <a:buFontTx/>
              <a:buChar char="-"/>
            </a:pPr>
            <a:r>
              <a:rPr lang="en-GB" dirty="0"/>
              <a:t>P3’ 7,5 g/m</a:t>
            </a:r>
            <a:r>
              <a:rPr lang="en-GB" baseline="30000" dirty="0"/>
              <a:t>2</a:t>
            </a:r>
            <a:r>
              <a:rPr lang="en-GB" dirty="0"/>
              <a:t>; 5,0%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P4’ 0,5 g/m</a:t>
            </a:r>
            <a:r>
              <a:rPr lang="en-GB" baseline="30000" dirty="0"/>
              <a:t>2</a:t>
            </a:r>
            <a:r>
              <a:rPr lang="en-GB" dirty="0"/>
              <a:t>; 5,0%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P5’ 4,0 g/m</a:t>
            </a:r>
            <a:r>
              <a:rPr lang="en-GB" baseline="30000" dirty="0"/>
              <a:t>2</a:t>
            </a:r>
            <a:r>
              <a:rPr lang="en-GB" dirty="0"/>
              <a:t>; 2,5% Ag-HEC</a:t>
            </a:r>
          </a:p>
          <a:p>
            <a:pPr marL="285750" indent="-285750">
              <a:buFontTx/>
              <a:buChar char="-"/>
            </a:pPr>
            <a:r>
              <a:rPr lang="en-GB" dirty="0"/>
              <a:t>P6</a:t>
            </a:r>
            <a:r>
              <a:rPr lang="en-GB"/>
              <a:t>’ 1,0 </a:t>
            </a:r>
            <a:r>
              <a:rPr lang="en-GB" dirty="0"/>
              <a:t>g/m</a:t>
            </a:r>
            <a:r>
              <a:rPr lang="en-GB" baseline="30000" dirty="0"/>
              <a:t>2</a:t>
            </a:r>
            <a:r>
              <a:rPr lang="en-GB" dirty="0"/>
              <a:t>; 4,0% Ag-HEC</a:t>
            </a:r>
          </a:p>
        </p:txBody>
      </p:sp>
    </p:spTree>
    <p:extLst>
      <p:ext uri="{BB962C8B-B14F-4D97-AF65-F5344CB8AC3E}">
        <p14:creationId xmlns:p14="http://schemas.microsoft.com/office/powerpoint/2010/main" val="959612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3592</TotalTime>
  <Words>231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Ben Murray</cp:lastModifiedBy>
  <cp:revision>66</cp:revision>
  <dcterms:created xsi:type="dcterms:W3CDTF">2023-11-29T08:53:47Z</dcterms:created>
  <dcterms:modified xsi:type="dcterms:W3CDTF">2024-05-07T13:44:33Z</dcterms:modified>
</cp:coreProperties>
</file>