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9" r:id="rId2"/>
  </p:sldIdLst>
  <p:sldSz cx="29159200" cy="19800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EF2"/>
    <a:srgbClr val="F4E2F4"/>
    <a:srgbClr val="087E8B"/>
    <a:srgbClr val="0B3954"/>
    <a:srgbClr val="BFD7EA"/>
    <a:srgbClr val="D3E3F1"/>
    <a:srgbClr val="F9FBFD"/>
    <a:srgbClr val="E7FBFD"/>
    <a:srgbClr val="D4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40" d="100"/>
          <a:sy n="40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6940" y="3240564"/>
            <a:ext cx="24785320" cy="6893642"/>
          </a:xfrm>
        </p:spPr>
        <p:txBody>
          <a:bodyPr anchor="b"/>
          <a:lstStyle>
            <a:lvl1pPr algn="ctr"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4900" y="10400051"/>
            <a:ext cx="21869400" cy="4780630"/>
          </a:xfrm>
        </p:spPr>
        <p:txBody>
          <a:bodyPr/>
          <a:lstStyle>
            <a:lvl1pPr marL="0" indent="0" algn="ctr">
              <a:buNone/>
              <a:defRPr sz="6930"/>
            </a:lvl1pPr>
            <a:lvl2pPr marL="1320074" indent="0" algn="ctr">
              <a:buNone/>
              <a:defRPr sz="5775"/>
            </a:lvl2pPr>
            <a:lvl3pPr marL="2640147" indent="0" algn="ctr">
              <a:buNone/>
              <a:defRPr sz="5197"/>
            </a:lvl3pPr>
            <a:lvl4pPr marL="3960221" indent="0" algn="ctr">
              <a:buNone/>
              <a:defRPr sz="4620"/>
            </a:lvl4pPr>
            <a:lvl5pPr marL="5280294" indent="0" algn="ctr">
              <a:buNone/>
              <a:defRPr sz="4620"/>
            </a:lvl5pPr>
            <a:lvl6pPr marL="6600368" indent="0" algn="ctr">
              <a:buNone/>
              <a:defRPr sz="4620"/>
            </a:lvl6pPr>
            <a:lvl7pPr marL="7920441" indent="0" algn="ctr">
              <a:buNone/>
              <a:defRPr sz="4620"/>
            </a:lvl7pPr>
            <a:lvl8pPr marL="9240515" indent="0" algn="ctr">
              <a:buNone/>
              <a:defRPr sz="4620"/>
            </a:lvl8pPr>
            <a:lvl9pPr marL="10560588" indent="0" algn="ctr">
              <a:buNone/>
              <a:defRPr sz="46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0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7054" y="1054214"/>
            <a:ext cx="6287453" cy="1678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696" y="1054214"/>
            <a:ext cx="18497868" cy="1678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3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66761" y="18992200"/>
            <a:ext cx="1483316" cy="447301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20282005" y="18860397"/>
            <a:ext cx="627556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402" y="409317"/>
            <a:ext cx="3451202" cy="1573703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74777" y="18286869"/>
            <a:ext cx="27327241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20848830" y="310072"/>
            <a:ext cx="8310372" cy="1285620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20316358" y="310071"/>
            <a:ext cx="1064944" cy="1285622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9405" y="18502338"/>
            <a:ext cx="3804887" cy="97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4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510" y="4936477"/>
            <a:ext cx="25149810" cy="8236618"/>
          </a:xfrm>
        </p:spPr>
        <p:txBody>
          <a:bodyPr anchor="b"/>
          <a:lstStyle>
            <a:lvl1pPr>
              <a:defRPr sz="173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510" y="13251017"/>
            <a:ext cx="25149810" cy="4331443"/>
          </a:xfrm>
        </p:spPr>
        <p:txBody>
          <a:bodyPr/>
          <a:lstStyle>
            <a:lvl1pPr marL="0" indent="0">
              <a:buNone/>
              <a:defRPr sz="6930">
                <a:solidFill>
                  <a:schemeClr val="tx1"/>
                </a:solidFill>
              </a:defRPr>
            </a:lvl1pPr>
            <a:lvl2pPr marL="1320074" indent="0">
              <a:buNone/>
              <a:defRPr sz="5775">
                <a:solidFill>
                  <a:schemeClr val="tx1">
                    <a:tint val="75000"/>
                  </a:schemeClr>
                </a:solidFill>
              </a:defRPr>
            </a:lvl2pPr>
            <a:lvl3pPr marL="2640147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3pPr>
            <a:lvl4pPr marL="396022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4pPr>
            <a:lvl5pPr marL="5280294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5pPr>
            <a:lvl6pPr marL="660036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6pPr>
            <a:lvl7pPr marL="7920441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7pPr>
            <a:lvl8pPr marL="9240515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8pPr>
            <a:lvl9pPr marL="10560588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69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1845" y="5271069"/>
            <a:ext cx="12392660" cy="125634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1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054218"/>
            <a:ext cx="25149810" cy="3827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496" y="4853969"/>
            <a:ext cx="12335706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496" y="7232824"/>
            <a:ext cx="12335706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1847" y="4853969"/>
            <a:ext cx="12396458" cy="2378855"/>
          </a:xfrm>
        </p:spPr>
        <p:txBody>
          <a:bodyPr anchor="b"/>
          <a:lstStyle>
            <a:lvl1pPr marL="0" indent="0">
              <a:buNone/>
              <a:defRPr sz="6930" b="1"/>
            </a:lvl1pPr>
            <a:lvl2pPr marL="1320074" indent="0">
              <a:buNone/>
              <a:defRPr sz="5775" b="1"/>
            </a:lvl2pPr>
            <a:lvl3pPr marL="2640147" indent="0">
              <a:buNone/>
              <a:defRPr sz="5197" b="1"/>
            </a:lvl3pPr>
            <a:lvl4pPr marL="3960221" indent="0">
              <a:buNone/>
              <a:defRPr sz="4620" b="1"/>
            </a:lvl4pPr>
            <a:lvl5pPr marL="5280294" indent="0">
              <a:buNone/>
              <a:defRPr sz="4620" b="1"/>
            </a:lvl5pPr>
            <a:lvl6pPr marL="6600368" indent="0">
              <a:buNone/>
              <a:defRPr sz="4620" b="1"/>
            </a:lvl6pPr>
            <a:lvl7pPr marL="7920441" indent="0">
              <a:buNone/>
              <a:defRPr sz="4620" b="1"/>
            </a:lvl7pPr>
            <a:lvl8pPr marL="9240515" indent="0">
              <a:buNone/>
              <a:defRPr sz="4620" b="1"/>
            </a:lvl8pPr>
            <a:lvl9pPr marL="10560588" indent="0">
              <a:buNone/>
              <a:defRPr sz="46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1847" y="7232824"/>
            <a:ext cx="12396458" cy="106383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1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1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458" y="2850966"/>
            <a:ext cx="14761845" cy="14071464"/>
          </a:xfrm>
        </p:spPr>
        <p:txBody>
          <a:bodyPr/>
          <a:lstStyle>
            <a:lvl1pPr>
              <a:defRPr sz="9239"/>
            </a:lvl1pPr>
            <a:lvl2pPr>
              <a:defRPr sz="8084"/>
            </a:lvl2pPr>
            <a:lvl3pPr>
              <a:defRPr sz="693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320059"/>
            <a:ext cx="9404601" cy="4620207"/>
          </a:xfrm>
        </p:spPr>
        <p:txBody>
          <a:bodyPr anchor="b"/>
          <a:lstStyle>
            <a:lvl1pPr>
              <a:defRPr sz="92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6458" y="2850966"/>
            <a:ext cx="14761845" cy="14071464"/>
          </a:xfrm>
        </p:spPr>
        <p:txBody>
          <a:bodyPr anchor="t"/>
          <a:lstStyle>
            <a:lvl1pPr marL="0" indent="0">
              <a:buNone/>
              <a:defRPr sz="9239"/>
            </a:lvl1pPr>
            <a:lvl2pPr marL="1320074" indent="0">
              <a:buNone/>
              <a:defRPr sz="8084"/>
            </a:lvl2pPr>
            <a:lvl3pPr marL="2640147" indent="0">
              <a:buNone/>
              <a:defRPr sz="6930"/>
            </a:lvl3pPr>
            <a:lvl4pPr marL="3960221" indent="0">
              <a:buNone/>
              <a:defRPr sz="5775"/>
            </a:lvl4pPr>
            <a:lvl5pPr marL="5280294" indent="0">
              <a:buNone/>
              <a:defRPr sz="5775"/>
            </a:lvl5pPr>
            <a:lvl6pPr marL="6600368" indent="0">
              <a:buNone/>
              <a:defRPr sz="5775"/>
            </a:lvl6pPr>
            <a:lvl7pPr marL="7920441" indent="0">
              <a:buNone/>
              <a:defRPr sz="5775"/>
            </a:lvl7pPr>
            <a:lvl8pPr marL="9240515" indent="0">
              <a:buNone/>
              <a:defRPr sz="5775"/>
            </a:lvl8pPr>
            <a:lvl9pPr marL="10560588" indent="0">
              <a:buNone/>
              <a:defRPr sz="57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5940267"/>
            <a:ext cx="9404601" cy="11005078"/>
          </a:xfrm>
        </p:spPr>
        <p:txBody>
          <a:bodyPr/>
          <a:lstStyle>
            <a:lvl1pPr marL="0" indent="0">
              <a:buNone/>
              <a:defRPr sz="4620"/>
            </a:lvl1pPr>
            <a:lvl2pPr marL="1320074" indent="0">
              <a:buNone/>
              <a:defRPr sz="4042"/>
            </a:lvl2pPr>
            <a:lvl3pPr marL="2640147" indent="0">
              <a:buNone/>
              <a:defRPr sz="3465"/>
            </a:lvl3pPr>
            <a:lvl4pPr marL="3960221" indent="0">
              <a:buNone/>
              <a:defRPr sz="2887"/>
            </a:lvl4pPr>
            <a:lvl5pPr marL="5280294" indent="0">
              <a:buNone/>
              <a:defRPr sz="2887"/>
            </a:lvl5pPr>
            <a:lvl6pPr marL="6600368" indent="0">
              <a:buNone/>
              <a:defRPr sz="2887"/>
            </a:lvl6pPr>
            <a:lvl7pPr marL="7920441" indent="0">
              <a:buNone/>
              <a:defRPr sz="2887"/>
            </a:lvl7pPr>
            <a:lvl8pPr marL="9240515" indent="0">
              <a:buNone/>
              <a:defRPr sz="2887"/>
            </a:lvl8pPr>
            <a:lvl9pPr marL="10560588" indent="0">
              <a:buNone/>
              <a:defRPr sz="2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695" y="1054218"/>
            <a:ext cx="25149810" cy="382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695" y="5271069"/>
            <a:ext cx="25149810" cy="1256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69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8985" y="18352494"/>
            <a:ext cx="984123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3685" y="18352494"/>
            <a:ext cx="6560820" cy="1054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8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2640147" rtl="0" eaLnBrk="1" latinLnBrk="0" hangingPunct="1">
        <a:lnSpc>
          <a:spcPct val="90000"/>
        </a:lnSpc>
        <a:spcBef>
          <a:spcPct val="0"/>
        </a:spcBef>
        <a:buNone/>
        <a:defRPr sz="127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037" indent="-660037" algn="l" defTabSz="2640147" rtl="0" eaLnBrk="1" latinLnBrk="0" hangingPunct="1">
        <a:lnSpc>
          <a:spcPct val="90000"/>
        </a:lnSpc>
        <a:spcBef>
          <a:spcPts val="2887"/>
        </a:spcBef>
        <a:buFont typeface="Arial" panose="020B0604020202020204" pitchFamily="34" charset="0"/>
        <a:buChar char="•"/>
        <a:defRPr sz="8084" kern="1200">
          <a:solidFill>
            <a:schemeClr val="tx1"/>
          </a:solidFill>
          <a:latin typeface="+mn-lt"/>
          <a:ea typeface="+mn-ea"/>
          <a:cs typeface="+mn-cs"/>
        </a:defRPr>
      </a:lvl1pPr>
      <a:lvl2pPr marL="1980110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2pPr>
      <a:lvl3pPr marL="3300184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775" kern="1200">
          <a:solidFill>
            <a:schemeClr val="tx1"/>
          </a:solidFill>
          <a:latin typeface="+mn-lt"/>
          <a:ea typeface="+mn-ea"/>
          <a:cs typeface="+mn-cs"/>
        </a:defRPr>
      </a:lvl3pPr>
      <a:lvl4pPr marL="4620257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940331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726040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8580478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900552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1220625" indent="-660037" algn="l" defTabSz="2640147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1pPr>
      <a:lvl2pPr marL="132007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2pPr>
      <a:lvl3pPr marL="2640147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3pPr>
      <a:lvl4pPr marL="396022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4pPr>
      <a:lvl5pPr marL="5280294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5pPr>
      <a:lvl6pPr marL="660036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6pPr>
      <a:lvl7pPr marL="7920441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7pPr>
      <a:lvl8pPr marL="9240515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8pPr>
      <a:lvl9pPr marL="10560588" algn="l" defTabSz="2640147" rtl="0" eaLnBrk="1" latinLnBrk="0" hangingPunct="1">
        <a:defRPr sz="5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Rectangle: Rounded Corners 490">
            <a:extLst>
              <a:ext uri="{FF2B5EF4-FFF2-40B4-BE49-F238E27FC236}">
                <a16:creationId xmlns:a16="http://schemas.microsoft.com/office/drawing/2014/main" id="{B4907E1D-F350-8C67-1628-2F57B793E3B5}"/>
              </a:ext>
            </a:extLst>
          </p:cNvPr>
          <p:cNvSpPr/>
          <p:nvPr/>
        </p:nvSpPr>
        <p:spPr>
          <a:xfrm>
            <a:off x="16679454" y="3594207"/>
            <a:ext cx="8609693" cy="1427178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4" name="Straight Connector 473">
            <a:extLst>
              <a:ext uri="{FF2B5EF4-FFF2-40B4-BE49-F238E27FC236}">
                <a16:creationId xmlns:a16="http://schemas.microsoft.com/office/drawing/2014/main" id="{7C747C9E-766B-2AB8-757E-0C948FEA546D}"/>
              </a:ext>
            </a:extLst>
          </p:cNvPr>
          <p:cNvCxnSpPr/>
          <p:nvPr/>
        </p:nvCxnSpPr>
        <p:spPr>
          <a:xfrm>
            <a:off x="11499215" y="7906412"/>
            <a:ext cx="2840675" cy="1127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Arrow Connector 434">
            <a:extLst>
              <a:ext uri="{FF2B5EF4-FFF2-40B4-BE49-F238E27FC236}">
                <a16:creationId xmlns:a16="http://schemas.microsoft.com/office/drawing/2014/main" id="{7D8325B1-383A-F582-C399-9F37203E70A3}"/>
              </a:ext>
            </a:extLst>
          </p:cNvPr>
          <p:cNvCxnSpPr>
            <a:cxnSpLocks/>
          </p:cNvCxnSpPr>
          <p:nvPr/>
        </p:nvCxnSpPr>
        <p:spPr>
          <a:xfrm>
            <a:off x="12694977" y="15543513"/>
            <a:ext cx="4512129" cy="2188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AB317746-A640-65AE-0CB6-35533E7C796A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10871669" y="8061022"/>
            <a:ext cx="3103" cy="15328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1" name="Rectangle: Rounded Corners 430">
            <a:extLst>
              <a:ext uri="{FF2B5EF4-FFF2-40B4-BE49-F238E27FC236}">
                <a16:creationId xmlns:a16="http://schemas.microsoft.com/office/drawing/2014/main" id="{96675442-A875-FE85-F982-FC781B32923D}"/>
              </a:ext>
            </a:extLst>
          </p:cNvPr>
          <p:cNvSpPr/>
          <p:nvPr/>
        </p:nvSpPr>
        <p:spPr>
          <a:xfrm>
            <a:off x="8503646" y="9335323"/>
            <a:ext cx="4707862" cy="863226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Rectangle: Rounded Corners 420">
            <a:extLst>
              <a:ext uri="{FF2B5EF4-FFF2-40B4-BE49-F238E27FC236}">
                <a16:creationId xmlns:a16="http://schemas.microsoft.com/office/drawing/2014/main" id="{DEE0C2D2-2BD7-5EA2-ED19-06A7F18AE906}"/>
              </a:ext>
            </a:extLst>
          </p:cNvPr>
          <p:cNvSpPr/>
          <p:nvPr/>
        </p:nvSpPr>
        <p:spPr>
          <a:xfrm>
            <a:off x="448491" y="4656753"/>
            <a:ext cx="7230784" cy="286308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1" name="Straight Arrow Connector 340">
            <a:extLst>
              <a:ext uri="{FF2B5EF4-FFF2-40B4-BE49-F238E27FC236}">
                <a16:creationId xmlns:a16="http://schemas.microsoft.com/office/drawing/2014/main" id="{30C8DA27-C73D-8AA3-7EF3-C3AA2DDBE7DC}"/>
              </a:ext>
            </a:extLst>
          </p:cNvPr>
          <p:cNvCxnSpPr>
            <a:cxnSpLocks noChangeAspect="1"/>
          </p:cNvCxnSpPr>
          <p:nvPr/>
        </p:nvCxnSpPr>
        <p:spPr>
          <a:xfrm>
            <a:off x="6896029" y="13123877"/>
            <a:ext cx="182516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F39120A1-27FB-0D94-FC68-ECD115202151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3485970" y="11398182"/>
            <a:ext cx="1" cy="8241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F1EECAB3-C89A-353D-A64E-2FE9F187F020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0872096" y="6778339"/>
            <a:ext cx="2620" cy="7029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45BE5967-4C46-666E-628D-266C580B4466}"/>
              </a:ext>
            </a:extLst>
          </p:cNvPr>
          <p:cNvCxnSpPr>
            <a:cxnSpLocks noChangeAspect="1"/>
          </p:cNvCxnSpPr>
          <p:nvPr/>
        </p:nvCxnSpPr>
        <p:spPr>
          <a:xfrm>
            <a:off x="1684740" y="6028419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C665411F-B81F-027D-52E3-5DA021F33E3B}"/>
              </a:ext>
            </a:extLst>
          </p:cNvPr>
          <p:cNvSpPr>
            <a:spLocks noChangeAspect="1"/>
          </p:cNvSpPr>
          <p:nvPr/>
        </p:nvSpPr>
        <p:spPr>
          <a:xfrm>
            <a:off x="10193636" y="8557434"/>
            <a:ext cx="1368497" cy="3924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D6368949-5D8F-752B-2785-CFCBDB5281D9}"/>
              </a:ext>
            </a:extLst>
          </p:cNvPr>
          <p:cNvSpPr txBox="1">
            <a:spLocks noChangeAspect="1"/>
          </p:cNvSpPr>
          <p:nvPr/>
        </p:nvSpPr>
        <p:spPr>
          <a:xfrm>
            <a:off x="10272462" y="8580526"/>
            <a:ext cx="1307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Exfoliation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BCD01B0E-F83B-6E13-D9D0-679DF51D4B06}"/>
              </a:ext>
            </a:extLst>
          </p:cNvPr>
          <p:cNvCxnSpPr>
            <a:cxnSpLocks noChangeAspect="1"/>
          </p:cNvCxnSpPr>
          <p:nvPr/>
        </p:nvCxnSpPr>
        <p:spPr>
          <a:xfrm>
            <a:off x="11499215" y="7618062"/>
            <a:ext cx="5605845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Rectangle: Rounded Corners 234">
            <a:extLst>
              <a:ext uri="{FF2B5EF4-FFF2-40B4-BE49-F238E27FC236}">
                <a16:creationId xmlns:a16="http://schemas.microsoft.com/office/drawing/2014/main" id="{F3A0219D-8460-BD1D-F9C6-3FFD0E5AC777}"/>
              </a:ext>
            </a:extLst>
          </p:cNvPr>
          <p:cNvSpPr>
            <a:spLocks noChangeAspect="1"/>
          </p:cNvSpPr>
          <p:nvPr/>
        </p:nvSpPr>
        <p:spPr>
          <a:xfrm>
            <a:off x="659411" y="5873688"/>
            <a:ext cx="1073021" cy="3094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502D104F-CE77-6EF4-38CD-4AEEA369A49C}"/>
              </a:ext>
            </a:extLst>
          </p:cNvPr>
          <p:cNvSpPr txBox="1">
            <a:spLocks noChangeAspect="1"/>
          </p:cNvSpPr>
          <p:nvPr/>
        </p:nvSpPr>
        <p:spPr>
          <a:xfrm>
            <a:off x="648520" y="5841805"/>
            <a:ext cx="1222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Rice Husk</a:t>
            </a:r>
          </a:p>
        </p:txBody>
      </p:sp>
      <p:sp>
        <p:nvSpPr>
          <p:cNvPr id="237" name="Rectangle: Rounded Corners 236">
            <a:extLst>
              <a:ext uri="{FF2B5EF4-FFF2-40B4-BE49-F238E27FC236}">
                <a16:creationId xmlns:a16="http://schemas.microsoft.com/office/drawing/2014/main" id="{17C92037-825B-D047-6078-AA2BAE24A1DC}"/>
              </a:ext>
            </a:extLst>
          </p:cNvPr>
          <p:cNvSpPr>
            <a:spLocks noChangeAspect="1"/>
          </p:cNvSpPr>
          <p:nvPr/>
        </p:nvSpPr>
        <p:spPr>
          <a:xfrm>
            <a:off x="3575007" y="6685077"/>
            <a:ext cx="1371600" cy="535537"/>
          </a:xfrm>
          <a:prstGeom prst="roundRect">
            <a:avLst/>
          </a:prstGeom>
          <a:solidFill>
            <a:srgbClr val="F4E2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2D7661E-3CB3-6BE6-04DA-0F60FA136C43}"/>
              </a:ext>
            </a:extLst>
          </p:cNvPr>
          <p:cNvSpPr txBox="1">
            <a:spLocks noChangeAspect="1"/>
          </p:cNvSpPr>
          <p:nvPr/>
        </p:nvSpPr>
        <p:spPr>
          <a:xfrm>
            <a:off x="3555396" y="6618732"/>
            <a:ext cx="143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Commercial SiO</a:t>
            </a:r>
            <a:r>
              <a:rPr lang="en-GB" baseline="-25000" dirty="0"/>
              <a:t>2</a:t>
            </a:r>
          </a:p>
        </p:txBody>
      </p:sp>
      <p:sp>
        <p:nvSpPr>
          <p:cNvPr id="240" name="Rectangle: Rounded Corners 239">
            <a:extLst>
              <a:ext uri="{FF2B5EF4-FFF2-40B4-BE49-F238E27FC236}">
                <a16:creationId xmlns:a16="http://schemas.microsoft.com/office/drawing/2014/main" id="{3741CE15-7663-BD58-324E-F2A173F068A7}"/>
              </a:ext>
            </a:extLst>
          </p:cNvPr>
          <p:cNvSpPr>
            <a:spLocks noChangeAspect="1"/>
          </p:cNvSpPr>
          <p:nvPr/>
        </p:nvSpPr>
        <p:spPr>
          <a:xfrm>
            <a:off x="3593670" y="5771058"/>
            <a:ext cx="1352939" cy="51862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241B28A1-59D2-D5C6-D88B-04CEC673F515}"/>
              </a:ext>
            </a:extLst>
          </p:cNvPr>
          <p:cNvSpPr txBox="1">
            <a:spLocks noChangeAspect="1"/>
          </p:cNvSpPr>
          <p:nvPr/>
        </p:nvSpPr>
        <p:spPr>
          <a:xfrm>
            <a:off x="3770947" y="5845697"/>
            <a:ext cx="1035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Bio-SiO</a:t>
            </a:r>
            <a:r>
              <a:rPr lang="en-GB" baseline="-25000" dirty="0"/>
              <a:t>2</a:t>
            </a:r>
          </a:p>
        </p:txBody>
      </p:sp>
      <p:sp>
        <p:nvSpPr>
          <p:cNvPr id="248" name="Rectangle: Rounded Corners 247">
            <a:extLst>
              <a:ext uri="{FF2B5EF4-FFF2-40B4-BE49-F238E27FC236}">
                <a16:creationId xmlns:a16="http://schemas.microsoft.com/office/drawing/2014/main" id="{B7E0ACE6-1FFE-23CE-4243-1CD317F5920D}"/>
              </a:ext>
            </a:extLst>
          </p:cNvPr>
          <p:cNvSpPr>
            <a:spLocks noChangeAspect="1"/>
          </p:cNvSpPr>
          <p:nvPr/>
        </p:nvSpPr>
        <p:spPr>
          <a:xfrm>
            <a:off x="10224398" y="7467962"/>
            <a:ext cx="1371600" cy="535537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BB5A8513-B7B2-BBC3-5E68-EB7CBB1C9BEB}"/>
              </a:ext>
            </a:extLst>
          </p:cNvPr>
          <p:cNvSpPr txBox="1">
            <a:spLocks noChangeAspect="1"/>
          </p:cNvSpPr>
          <p:nvPr/>
        </p:nvSpPr>
        <p:spPr>
          <a:xfrm>
            <a:off x="10226995" y="7408760"/>
            <a:ext cx="1380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- nm</a:t>
            </a:r>
            <a:endParaRPr lang="en-GB" baseline="-25000" dirty="0"/>
          </a:p>
        </p:txBody>
      </p:sp>
      <p:sp>
        <p:nvSpPr>
          <p:cNvPr id="291" name="Rectangle: Rounded Corners 290">
            <a:extLst>
              <a:ext uri="{FF2B5EF4-FFF2-40B4-BE49-F238E27FC236}">
                <a16:creationId xmlns:a16="http://schemas.microsoft.com/office/drawing/2014/main" id="{9CE79B35-91DA-2349-8DD0-3F9A6DAD6F58}"/>
              </a:ext>
            </a:extLst>
          </p:cNvPr>
          <p:cNvSpPr>
            <a:spLocks noChangeAspect="1"/>
          </p:cNvSpPr>
          <p:nvPr/>
        </p:nvSpPr>
        <p:spPr>
          <a:xfrm>
            <a:off x="1930895" y="5838652"/>
            <a:ext cx="1368497" cy="3924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DF948AF0-29DE-0EF3-A281-490FF4721893}"/>
              </a:ext>
            </a:extLst>
          </p:cNvPr>
          <p:cNvSpPr txBox="1">
            <a:spLocks noChangeAspect="1"/>
          </p:cNvSpPr>
          <p:nvPr/>
        </p:nvSpPr>
        <p:spPr>
          <a:xfrm>
            <a:off x="2072663" y="5838653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SiO</a:t>
            </a:r>
            <a:r>
              <a:rPr lang="en-GB" baseline="-25000" dirty="0"/>
              <a:t>2</a:t>
            </a:r>
            <a:r>
              <a:rPr lang="en-GB" dirty="0"/>
              <a:t> extn</a:t>
            </a:r>
          </a:p>
        </p:txBody>
      </p:sp>
      <p:grpSp>
        <p:nvGrpSpPr>
          <p:cNvPr id="301" name="Group 300">
            <a:extLst>
              <a:ext uri="{FF2B5EF4-FFF2-40B4-BE49-F238E27FC236}">
                <a16:creationId xmlns:a16="http://schemas.microsoft.com/office/drawing/2014/main" id="{CD1E35CC-5B56-E54F-0FDA-EC8E9434EEA5}"/>
              </a:ext>
            </a:extLst>
          </p:cNvPr>
          <p:cNvGrpSpPr>
            <a:grpSpLocks noChangeAspect="1"/>
          </p:cNvGrpSpPr>
          <p:nvPr/>
        </p:nvGrpSpPr>
        <p:grpSpPr>
          <a:xfrm>
            <a:off x="9971705" y="6379047"/>
            <a:ext cx="1972321" cy="392424"/>
            <a:chOff x="3516681" y="5066887"/>
            <a:chExt cx="1972321" cy="392424"/>
          </a:xfrm>
        </p:grpSpPr>
        <p:sp>
          <p:nvSpPr>
            <p:cNvPr id="302" name="Rectangle: Rounded Corners 301">
              <a:extLst>
                <a:ext uri="{FF2B5EF4-FFF2-40B4-BE49-F238E27FC236}">
                  <a16:creationId xmlns:a16="http://schemas.microsoft.com/office/drawing/2014/main" id="{24772E07-1569-F626-0B01-6A63984FF973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FEFE864E-FDE2-1283-52DB-E9EB0B3BCE6B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313" name="Rectangle: Rounded Corners 312">
            <a:extLst>
              <a:ext uri="{FF2B5EF4-FFF2-40B4-BE49-F238E27FC236}">
                <a16:creationId xmlns:a16="http://schemas.microsoft.com/office/drawing/2014/main" id="{967EEBA8-2AD1-CF49-3EEB-FA8E1966F26E}"/>
              </a:ext>
            </a:extLst>
          </p:cNvPr>
          <p:cNvSpPr>
            <a:spLocks noChangeAspect="1"/>
          </p:cNvSpPr>
          <p:nvPr/>
        </p:nvSpPr>
        <p:spPr>
          <a:xfrm>
            <a:off x="25553706" y="10406911"/>
            <a:ext cx="3374332" cy="4438771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65E90B7F-9D6A-4EB2-8ECF-142400CE24D2}"/>
              </a:ext>
            </a:extLst>
          </p:cNvPr>
          <p:cNvSpPr txBox="1">
            <a:spLocks noChangeAspect="1"/>
          </p:cNvSpPr>
          <p:nvPr/>
        </p:nvSpPr>
        <p:spPr>
          <a:xfrm>
            <a:off x="25816400" y="10429621"/>
            <a:ext cx="31935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each of the following processes, which variables will be changed? If yes, which?</a:t>
            </a:r>
          </a:p>
          <a:p>
            <a:endParaRPr lang="en-GB" dirty="0"/>
          </a:p>
          <a:p>
            <a:r>
              <a:rPr lang="en-GB" dirty="0"/>
              <a:t>EB synthesis – time and washing.</a:t>
            </a:r>
          </a:p>
          <a:p>
            <a:endParaRPr lang="en-GB" dirty="0"/>
          </a:p>
          <a:p>
            <a:r>
              <a:rPr lang="en-GB" dirty="0"/>
              <a:t>Exfoliation – power and pressure.</a:t>
            </a:r>
          </a:p>
          <a:p>
            <a:endParaRPr lang="en-GB" dirty="0"/>
          </a:p>
          <a:p>
            <a:r>
              <a:rPr lang="en-GB" dirty="0"/>
              <a:t>Spray Coating – which membranes?</a:t>
            </a:r>
          </a:p>
          <a:p>
            <a:endParaRPr lang="en-GB" dirty="0"/>
          </a:p>
          <a:p>
            <a:r>
              <a:rPr lang="en-GB" dirty="0"/>
              <a:t>Electrospinning – which polymers?</a:t>
            </a:r>
          </a:p>
          <a:p>
            <a:endParaRPr lang="en-GB" dirty="0"/>
          </a:p>
        </p:txBody>
      </p: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4FD78A4B-B70C-B1FD-F0D9-D0A8E37A3EC6}"/>
              </a:ext>
            </a:extLst>
          </p:cNvPr>
          <p:cNvSpPr>
            <a:spLocks noChangeAspect="1"/>
          </p:cNvSpPr>
          <p:nvPr/>
        </p:nvSpPr>
        <p:spPr>
          <a:xfrm>
            <a:off x="26438655" y="5397064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93EED7A3-126C-8E23-983D-168AF56BE8C0}"/>
              </a:ext>
            </a:extLst>
          </p:cNvPr>
          <p:cNvSpPr txBox="1">
            <a:spLocks noChangeAspect="1"/>
          </p:cNvSpPr>
          <p:nvPr/>
        </p:nvSpPr>
        <p:spPr>
          <a:xfrm>
            <a:off x="26371359" y="5516416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sp>
        <p:nvSpPr>
          <p:cNvPr id="317" name="Rectangle: Rounded Corners 316">
            <a:extLst>
              <a:ext uri="{FF2B5EF4-FFF2-40B4-BE49-F238E27FC236}">
                <a16:creationId xmlns:a16="http://schemas.microsoft.com/office/drawing/2014/main" id="{42E22F1D-C35F-553E-A442-B7A8EB8496D6}"/>
              </a:ext>
            </a:extLst>
          </p:cNvPr>
          <p:cNvSpPr>
            <a:spLocks noChangeAspect="1"/>
          </p:cNvSpPr>
          <p:nvPr/>
        </p:nvSpPr>
        <p:spPr>
          <a:xfrm>
            <a:off x="26449426" y="7621659"/>
            <a:ext cx="1371600" cy="535537"/>
          </a:xfrm>
          <a:prstGeom prst="roundRect">
            <a:avLst/>
          </a:prstGeom>
          <a:solidFill>
            <a:srgbClr val="F4E2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97DB40C0-AD14-7685-89E8-3AEE018BBAAC}"/>
              </a:ext>
            </a:extLst>
          </p:cNvPr>
          <p:cNvSpPr txBox="1">
            <a:spLocks noChangeAspect="1"/>
          </p:cNvSpPr>
          <p:nvPr/>
        </p:nvSpPr>
        <p:spPr>
          <a:xfrm>
            <a:off x="26427183" y="7726217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2256467-24D2-D775-2E91-97FB2997AAF7}"/>
              </a:ext>
            </a:extLst>
          </p:cNvPr>
          <p:cNvGrpSpPr>
            <a:grpSpLocks noChangeAspect="1"/>
          </p:cNvGrpSpPr>
          <p:nvPr/>
        </p:nvGrpSpPr>
        <p:grpSpPr>
          <a:xfrm>
            <a:off x="26173001" y="8346184"/>
            <a:ext cx="2013119" cy="392424"/>
            <a:chOff x="3475883" y="5940538"/>
            <a:chExt cx="2013119" cy="392424"/>
          </a:xfrm>
        </p:grpSpPr>
        <p:sp>
          <p:nvSpPr>
            <p:cNvPr id="320" name="Rectangle: Rounded Corners 319">
              <a:extLst>
                <a:ext uri="{FF2B5EF4-FFF2-40B4-BE49-F238E27FC236}">
                  <a16:creationId xmlns:a16="http://schemas.microsoft.com/office/drawing/2014/main" id="{95629A67-AEC1-EE9F-E574-837AEE4E4E1D}"/>
                </a:ext>
              </a:extLst>
            </p:cNvPr>
            <p:cNvSpPr/>
            <p:nvPr/>
          </p:nvSpPr>
          <p:spPr>
            <a:xfrm>
              <a:off x="3475883" y="5940538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65F3D8C-37D2-14DC-1636-A3893C3F6E2B}"/>
                </a:ext>
              </a:extLst>
            </p:cNvPr>
            <p:cNvSpPr txBox="1"/>
            <p:nvPr/>
          </p:nvSpPr>
          <p:spPr>
            <a:xfrm>
              <a:off x="3516681" y="5958880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323" name="Rectangle 322">
            <a:extLst>
              <a:ext uri="{FF2B5EF4-FFF2-40B4-BE49-F238E27FC236}">
                <a16:creationId xmlns:a16="http://schemas.microsoft.com/office/drawing/2014/main" id="{7983A6FF-497F-9431-B96B-E3CB455BDDF5}"/>
              </a:ext>
            </a:extLst>
          </p:cNvPr>
          <p:cNvSpPr>
            <a:spLocks noChangeAspect="1"/>
          </p:cNvSpPr>
          <p:nvPr/>
        </p:nvSpPr>
        <p:spPr>
          <a:xfrm>
            <a:off x="26078470" y="4704806"/>
            <a:ext cx="2075287" cy="4960540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F904A1D3-A68A-2989-FEF7-F16832029727}"/>
              </a:ext>
            </a:extLst>
          </p:cNvPr>
          <p:cNvSpPr txBox="1">
            <a:spLocks noChangeAspect="1"/>
          </p:cNvSpPr>
          <p:nvPr/>
        </p:nvSpPr>
        <p:spPr>
          <a:xfrm>
            <a:off x="26371359" y="4857440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25" name="Rectangle: Rounded Corners 324">
            <a:extLst>
              <a:ext uri="{FF2B5EF4-FFF2-40B4-BE49-F238E27FC236}">
                <a16:creationId xmlns:a16="http://schemas.microsoft.com/office/drawing/2014/main" id="{0043CCDF-A1D4-5558-498F-9E9EAF595B6A}"/>
              </a:ext>
            </a:extLst>
          </p:cNvPr>
          <p:cNvSpPr>
            <a:spLocks noChangeAspect="1"/>
          </p:cNvSpPr>
          <p:nvPr/>
        </p:nvSpPr>
        <p:spPr>
          <a:xfrm>
            <a:off x="26454212" y="6921418"/>
            <a:ext cx="1352939" cy="51862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97FD6BA-BF19-6B28-6427-7386DA7500B2}"/>
              </a:ext>
            </a:extLst>
          </p:cNvPr>
          <p:cNvSpPr txBox="1">
            <a:spLocks noChangeAspect="1"/>
          </p:cNvSpPr>
          <p:nvPr/>
        </p:nvSpPr>
        <p:spPr>
          <a:xfrm>
            <a:off x="26434182" y="6985293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5402519" y="2529362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4.1 – Air Filters incorporating Egyptian Blue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52D9FC-686D-F212-5DE5-EA5179A361D0}"/>
              </a:ext>
            </a:extLst>
          </p:cNvPr>
          <p:cNvSpPr>
            <a:spLocks noChangeAspect="1"/>
          </p:cNvSpPr>
          <p:nvPr/>
        </p:nvSpPr>
        <p:spPr>
          <a:xfrm>
            <a:off x="2656775" y="10215135"/>
            <a:ext cx="1653446" cy="11964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8E28B2-BA04-604E-94FC-76734A171659}"/>
              </a:ext>
            </a:extLst>
          </p:cNvPr>
          <p:cNvSpPr txBox="1">
            <a:spLocks noChangeAspect="1"/>
          </p:cNvSpPr>
          <p:nvPr/>
        </p:nvSpPr>
        <p:spPr>
          <a:xfrm>
            <a:off x="2764805" y="10224704"/>
            <a:ext cx="1764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SiO</a:t>
            </a:r>
            <a:r>
              <a:rPr lang="en-GB" baseline="-25000" dirty="0"/>
              <a:t>2</a:t>
            </a:r>
          </a:p>
          <a:p>
            <a:r>
              <a:rPr lang="en-GB" dirty="0"/>
              <a:t>CaCO</a:t>
            </a:r>
            <a:r>
              <a:rPr lang="en-GB" baseline="-25000" dirty="0"/>
              <a:t>3</a:t>
            </a:r>
          </a:p>
          <a:p>
            <a:r>
              <a:rPr lang="en-GB" dirty="0"/>
              <a:t>CuCO</a:t>
            </a:r>
            <a:r>
              <a:rPr lang="en-GB" baseline="-25000" dirty="0"/>
              <a:t>3</a:t>
            </a:r>
            <a:r>
              <a:rPr lang="en-GB" dirty="0"/>
              <a:t>.Cu(OH)</a:t>
            </a:r>
            <a:r>
              <a:rPr lang="en-GB" baseline="-25000" dirty="0"/>
              <a:t>3</a:t>
            </a:r>
          </a:p>
          <a:p>
            <a:r>
              <a:rPr lang="en-GB" dirty="0"/>
              <a:t>H</a:t>
            </a:r>
            <a:r>
              <a:rPr lang="en-GB" baseline="-25000" dirty="0"/>
              <a:t>2</a:t>
            </a:r>
            <a:r>
              <a:rPr lang="en-GB" dirty="0"/>
              <a:t>O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674D3BB-0E1C-FB50-0C24-7D29F0BD96CC}"/>
              </a:ext>
            </a:extLst>
          </p:cNvPr>
          <p:cNvSpPr>
            <a:spLocks noChangeAspect="1"/>
          </p:cNvSpPr>
          <p:nvPr/>
        </p:nvSpPr>
        <p:spPr>
          <a:xfrm>
            <a:off x="2909153" y="11617141"/>
            <a:ext cx="1318630" cy="2894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103352-62D6-946A-0317-5C193B5DF88B}"/>
              </a:ext>
            </a:extLst>
          </p:cNvPr>
          <p:cNvSpPr txBox="1">
            <a:spLocks noChangeAspect="1"/>
          </p:cNvSpPr>
          <p:nvPr/>
        </p:nvSpPr>
        <p:spPr>
          <a:xfrm>
            <a:off x="2909153" y="11587204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Heating 32h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D11E04D-B92E-CF85-73B9-05472803112A}"/>
              </a:ext>
            </a:extLst>
          </p:cNvPr>
          <p:cNvSpPr>
            <a:spLocks noChangeAspect="1"/>
          </p:cNvSpPr>
          <p:nvPr/>
        </p:nvSpPr>
        <p:spPr>
          <a:xfrm>
            <a:off x="2662368" y="12246124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5C82D9-3AE1-A34F-1E5B-98EFEB83A5A5}"/>
              </a:ext>
            </a:extLst>
          </p:cNvPr>
          <p:cNvSpPr txBox="1">
            <a:spLocks noChangeAspect="1"/>
          </p:cNvSpPr>
          <p:nvPr/>
        </p:nvSpPr>
        <p:spPr>
          <a:xfrm>
            <a:off x="2586153" y="12246124"/>
            <a:ext cx="1917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</a:t>
            </a:r>
          </a:p>
          <a:p>
            <a:pPr algn="ctr"/>
            <a:r>
              <a:rPr lang="en-GB" dirty="0"/>
              <a:t> 32 h (3 kg)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8C9EB9BD-41B5-22B3-C5A9-BC49E96BABE8}"/>
              </a:ext>
            </a:extLst>
          </p:cNvPr>
          <p:cNvSpPr>
            <a:spLocks noChangeAspect="1"/>
          </p:cNvSpPr>
          <p:nvPr/>
        </p:nvSpPr>
        <p:spPr>
          <a:xfrm>
            <a:off x="8738512" y="11852212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54304397-92A6-E012-764D-77CCE30E5E15}"/>
              </a:ext>
            </a:extLst>
          </p:cNvPr>
          <p:cNvSpPr txBox="1">
            <a:spLocks noChangeAspect="1"/>
          </p:cNvSpPr>
          <p:nvPr/>
        </p:nvSpPr>
        <p:spPr>
          <a:xfrm>
            <a:off x="8662297" y="11852212"/>
            <a:ext cx="1834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1 (500 g)</a:t>
            </a:r>
          </a:p>
        </p:txBody>
      </p:sp>
      <p:sp>
        <p:nvSpPr>
          <p:cNvPr id="199" name="Rectangle: Rounded Corners 198">
            <a:extLst>
              <a:ext uri="{FF2B5EF4-FFF2-40B4-BE49-F238E27FC236}">
                <a16:creationId xmlns:a16="http://schemas.microsoft.com/office/drawing/2014/main" id="{44AEE139-0FB8-42C8-C1FC-46915C60384F}"/>
              </a:ext>
            </a:extLst>
          </p:cNvPr>
          <p:cNvSpPr>
            <a:spLocks noChangeAspect="1"/>
          </p:cNvSpPr>
          <p:nvPr/>
        </p:nvSpPr>
        <p:spPr>
          <a:xfrm>
            <a:off x="5236506" y="12805071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78EF4EB9-7765-FAEF-F0C7-8AB2E4FDF3E7}"/>
              </a:ext>
            </a:extLst>
          </p:cNvPr>
          <p:cNvSpPr txBox="1">
            <a:spLocks noChangeAspect="1"/>
          </p:cNvSpPr>
          <p:nvPr/>
        </p:nvSpPr>
        <p:spPr>
          <a:xfrm>
            <a:off x="5198391" y="12805071"/>
            <a:ext cx="176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</a:t>
            </a:r>
          </a:p>
          <a:p>
            <a:pPr algn="ctr"/>
            <a:r>
              <a:rPr lang="en-GB" dirty="0"/>
              <a:t>32 h (500 g)</a:t>
            </a:r>
          </a:p>
        </p:txBody>
      </p:sp>
      <p:sp>
        <p:nvSpPr>
          <p:cNvPr id="202" name="Rectangle: Rounded Corners 201">
            <a:extLst>
              <a:ext uri="{FF2B5EF4-FFF2-40B4-BE49-F238E27FC236}">
                <a16:creationId xmlns:a16="http://schemas.microsoft.com/office/drawing/2014/main" id="{CAC04DE4-F1A4-6115-2B40-309281977311}"/>
              </a:ext>
            </a:extLst>
          </p:cNvPr>
          <p:cNvSpPr>
            <a:spLocks noChangeAspect="1"/>
          </p:cNvSpPr>
          <p:nvPr/>
        </p:nvSpPr>
        <p:spPr>
          <a:xfrm>
            <a:off x="8729410" y="12822689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EB00A88A-E5F6-BBD4-1988-3ACCB941B01B}"/>
              </a:ext>
            </a:extLst>
          </p:cNvPr>
          <p:cNvSpPr txBox="1">
            <a:spLocks noChangeAspect="1"/>
          </p:cNvSpPr>
          <p:nvPr/>
        </p:nvSpPr>
        <p:spPr>
          <a:xfrm>
            <a:off x="8613282" y="12822689"/>
            <a:ext cx="1900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2</a:t>
            </a:r>
          </a:p>
          <a:p>
            <a:pPr algn="ctr"/>
            <a:r>
              <a:rPr lang="en-GB" dirty="0"/>
              <a:t>(500 g)</a:t>
            </a: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7113C595-641C-8CD9-84E2-EB0D5734AD6E}"/>
              </a:ext>
            </a:extLst>
          </p:cNvPr>
          <p:cNvSpPr>
            <a:spLocks noChangeAspect="1"/>
          </p:cNvSpPr>
          <p:nvPr/>
        </p:nvSpPr>
        <p:spPr>
          <a:xfrm>
            <a:off x="7084395" y="12996579"/>
            <a:ext cx="1318630" cy="2894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E26A2B70-8459-D1E5-1364-80E1043CD8B3}"/>
              </a:ext>
            </a:extLst>
          </p:cNvPr>
          <p:cNvSpPr txBox="1">
            <a:spLocks noChangeAspect="1"/>
          </p:cNvSpPr>
          <p:nvPr/>
        </p:nvSpPr>
        <p:spPr>
          <a:xfrm>
            <a:off x="7004567" y="12954768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Washing (HCl)</a:t>
            </a:r>
          </a:p>
        </p:txBody>
      </p: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37F06E7B-C7CB-D930-2042-F55485B4B900}"/>
              </a:ext>
            </a:extLst>
          </p:cNvPr>
          <p:cNvCxnSpPr>
            <a:cxnSpLocks noChangeAspect="1"/>
          </p:cNvCxnSpPr>
          <p:nvPr/>
        </p:nvCxnSpPr>
        <p:spPr>
          <a:xfrm>
            <a:off x="3488515" y="12954769"/>
            <a:ext cx="0" cy="12579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45709CD2-9F23-BCF2-6A59-ABA20B53B29A}"/>
              </a:ext>
            </a:extLst>
          </p:cNvPr>
          <p:cNvGrpSpPr/>
          <p:nvPr/>
        </p:nvGrpSpPr>
        <p:grpSpPr>
          <a:xfrm>
            <a:off x="2899400" y="13371791"/>
            <a:ext cx="1562558" cy="369332"/>
            <a:chOff x="882355" y="7066087"/>
            <a:chExt cx="1562558" cy="369332"/>
          </a:xfrm>
        </p:grpSpPr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F8773D26-C89B-D562-E48E-11705D31EF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55" y="7117796"/>
              <a:ext cx="1318630" cy="28945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7187D149-FA39-4C60-CFA8-3D8BB426EB0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82355" y="7066087"/>
              <a:ext cx="1562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Heating 16h</a:t>
              </a:r>
            </a:p>
          </p:txBody>
        </p:sp>
      </p:grpSp>
      <p:sp>
        <p:nvSpPr>
          <p:cNvPr id="329" name="Rectangle: Rounded Corners 328">
            <a:extLst>
              <a:ext uri="{FF2B5EF4-FFF2-40B4-BE49-F238E27FC236}">
                <a16:creationId xmlns:a16="http://schemas.microsoft.com/office/drawing/2014/main" id="{B21BDB22-D383-898B-A1DA-6476ACCD94F6}"/>
              </a:ext>
            </a:extLst>
          </p:cNvPr>
          <p:cNvSpPr>
            <a:spLocks noChangeAspect="1"/>
          </p:cNvSpPr>
          <p:nvPr/>
        </p:nvSpPr>
        <p:spPr>
          <a:xfrm>
            <a:off x="2622483" y="14230115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0AA9208F-76F3-283A-ECCB-5747A3FF21D7}"/>
              </a:ext>
            </a:extLst>
          </p:cNvPr>
          <p:cNvSpPr txBox="1">
            <a:spLocks noChangeAspect="1"/>
          </p:cNvSpPr>
          <p:nvPr/>
        </p:nvSpPr>
        <p:spPr>
          <a:xfrm>
            <a:off x="2546268" y="14230115"/>
            <a:ext cx="176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</a:t>
            </a:r>
          </a:p>
          <a:p>
            <a:pPr algn="ctr"/>
            <a:r>
              <a:rPr lang="en-GB" dirty="0"/>
              <a:t>48 h (2kg)</a:t>
            </a:r>
          </a:p>
        </p:txBody>
      </p:sp>
      <p:sp>
        <p:nvSpPr>
          <p:cNvPr id="334" name="Rectangle: Rounded Corners 333">
            <a:extLst>
              <a:ext uri="{FF2B5EF4-FFF2-40B4-BE49-F238E27FC236}">
                <a16:creationId xmlns:a16="http://schemas.microsoft.com/office/drawing/2014/main" id="{E7D40782-9719-CE28-A393-CF9F37756761}"/>
              </a:ext>
            </a:extLst>
          </p:cNvPr>
          <p:cNvSpPr>
            <a:spLocks noChangeAspect="1"/>
          </p:cNvSpPr>
          <p:nvPr/>
        </p:nvSpPr>
        <p:spPr>
          <a:xfrm>
            <a:off x="2622343" y="16160049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5BB04DE3-8557-9A17-032B-292220399610}"/>
              </a:ext>
            </a:extLst>
          </p:cNvPr>
          <p:cNvSpPr txBox="1">
            <a:spLocks noChangeAspect="1"/>
          </p:cNvSpPr>
          <p:nvPr/>
        </p:nvSpPr>
        <p:spPr>
          <a:xfrm>
            <a:off x="2546128" y="16160049"/>
            <a:ext cx="176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</a:t>
            </a:r>
          </a:p>
          <a:p>
            <a:pPr algn="ctr"/>
            <a:r>
              <a:rPr lang="en-GB" dirty="0"/>
              <a:t>64 h (1kg)</a:t>
            </a:r>
          </a:p>
        </p:txBody>
      </p: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80528C53-085F-E69B-511E-63366ED5226E}"/>
              </a:ext>
            </a:extLst>
          </p:cNvPr>
          <p:cNvCxnSpPr>
            <a:cxnSpLocks/>
          </p:cNvCxnSpPr>
          <p:nvPr/>
        </p:nvCxnSpPr>
        <p:spPr>
          <a:xfrm flipV="1">
            <a:off x="4270139" y="11944258"/>
            <a:ext cx="4407831" cy="339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959F09F0-7372-866C-739F-06FE0E9EBF45}"/>
              </a:ext>
            </a:extLst>
          </p:cNvPr>
          <p:cNvCxnSpPr>
            <a:cxnSpLocks/>
          </p:cNvCxnSpPr>
          <p:nvPr/>
        </p:nvCxnSpPr>
        <p:spPr>
          <a:xfrm>
            <a:off x="4295985" y="12876461"/>
            <a:ext cx="880160" cy="222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Arrow Connector 356">
            <a:extLst>
              <a:ext uri="{FF2B5EF4-FFF2-40B4-BE49-F238E27FC236}">
                <a16:creationId xmlns:a16="http://schemas.microsoft.com/office/drawing/2014/main" id="{1F398344-D7AC-CB04-B3F0-085C0AD6BC4D}"/>
              </a:ext>
            </a:extLst>
          </p:cNvPr>
          <p:cNvCxnSpPr>
            <a:cxnSpLocks noChangeAspect="1"/>
          </p:cNvCxnSpPr>
          <p:nvPr/>
        </p:nvCxnSpPr>
        <p:spPr>
          <a:xfrm>
            <a:off x="6885321" y="15105458"/>
            <a:ext cx="182516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8" name="Rectangle: Rounded Corners 357">
            <a:extLst>
              <a:ext uri="{FF2B5EF4-FFF2-40B4-BE49-F238E27FC236}">
                <a16:creationId xmlns:a16="http://schemas.microsoft.com/office/drawing/2014/main" id="{7C4F2852-E114-691A-86BD-D988E9C4BEDF}"/>
              </a:ext>
            </a:extLst>
          </p:cNvPr>
          <p:cNvSpPr>
            <a:spLocks noChangeAspect="1"/>
          </p:cNvSpPr>
          <p:nvPr/>
        </p:nvSpPr>
        <p:spPr>
          <a:xfrm>
            <a:off x="8727804" y="13833793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5CD3F7FD-C454-0B07-163A-F61FACE30E15}"/>
              </a:ext>
            </a:extLst>
          </p:cNvPr>
          <p:cNvSpPr txBox="1">
            <a:spLocks noChangeAspect="1"/>
          </p:cNvSpPr>
          <p:nvPr/>
        </p:nvSpPr>
        <p:spPr>
          <a:xfrm>
            <a:off x="8651589" y="13833793"/>
            <a:ext cx="1834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3 (500 g)</a:t>
            </a:r>
          </a:p>
        </p:txBody>
      </p:sp>
      <p:sp>
        <p:nvSpPr>
          <p:cNvPr id="360" name="Rectangle: Rounded Corners 359">
            <a:extLst>
              <a:ext uri="{FF2B5EF4-FFF2-40B4-BE49-F238E27FC236}">
                <a16:creationId xmlns:a16="http://schemas.microsoft.com/office/drawing/2014/main" id="{6C62601B-C21D-318C-3249-D59D14C4FEA2}"/>
              </a:ext>
            </a:extLst>
          </p:cNvPr>
          <p:cNvSpPr>
            <a:spLocks noChangeAspect="1"/>
          </p:cNvSpPr>
          <p:nvPr/>
        </p:nvSpPr>
        <p:spPr>
          <a:xfrm>
            <a:off x="5225798" y="14786652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53B9478D-1935-6701-DB07-B5B8B2F4105C}"/>
              </a:ext>
            </a:extLst>
          </p:cNvPr>
          <p:cNvSpPr txBox="1">
            <a:spLocks noChangeAspect="1"/>
          </p:cNvSpPr>
          <p:nvPr/>
        </p:nvSpPr>
        <p:spPr>
          <a:xfrm>
            <a:off x="5187683" y="14786652"/>
            <a:ext cx="176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</a:t>
            </a:r>
          </a:p>
          <a:p>
            <a:pPr algn="ctr"/>
            <a:r>
              <a:rPr lang="en-GB" dirty="0"/>
              <a:t>48 h (500 g)</a:t>
            </a:r>
          </a:p>
        </p:txBody>
      </p:sp>
      <p:sp>
        <p:nvSpPr>
          <p:cNvPr id="362" name="Rectangle: Rounded Corners 361">
            <a:extLst>
              <a:ext uri="{FF2B5EF4-FFF2-40B4-BE49-F238E27FC236}">
                <a16:creationId xmlns:a16="http://schemas.microsoft.com/office/drawing/2014/main" id="{3E608D17-D529-73CD-62EE-32B57459E3F7}"/>
              </a:ext>
            </a:extLst>
          </p:cNvPr>
          <p:cNvSpPr>
            <a:spLocks noChangeAspect="1"/>
          </p:cNvSpPr>
          <p:nvPr/>
        </p:nvSpPr>
        <p:spPr>
          <a:xfrm>
            <a:off x="8718702" y="14804270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66454585-4915-9C99-FCEA-BC28C1273A87}"/>
              </a:ext>
            </a:extLst>
          </p:cNvPr>
          <p:cNvSpPr txBox="1">
            <a:spLocks noChangeAspect="1"/>
          </p:cNvSpPr>
          <p:nvPr/>
        </p:nvSpPr>
        <p:spPr>
          <a:xfrm>
            <a:off x="8576447" y="14804270"/>
            <a:ext cx="1900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4</a:t>
            </a:r>
          </a:p>
          <a:p>
            <a:pPr algn="ctr"/>
            <a:r>
              <a:rPr lang="en-GB" dirty="0"/>
              <a:t>(500 g)</a:t>
            </a:r>
          </a:p>
        </p:txBody>
      </p:sp>
      <p:sp>
        <p:nvSpPr>
          <p:cNvPr id="364" name="Rectangle: Rounded Corners 363">
            <a:extLst>
              <a:ext uri="{FF2B5EF4-FFF2-40B4-BE49-F238E27FC236}">
                <a16:creationId xmlns:a16="http://schemas.microsoft.com/office/drawing/2014/main" id="{3BD0E6E8-85B9-691B-C3AD-AFA9FE76528B}"/>
              </a:ext>
            </a:extLst>
          </p:cNvPr>
          <p:cNvSpPr>
            <a:spLocks noChangeAspect="1"/>
          </p:cNvSpPr>
          <p:nvPr/>
        </p:nvSpPr>
        <p:spPr>
          <a:xfrm>
            <a:off x="7073687" y="14978160"/>
            <a:ext cx="1318630" cy="2894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F6157670-FE48-B0C2-11D9-694B74B6FC4D}"/>
              </a:ext>
            </a:extLst>
          </p:cNvPr>
          <p:cNvSpPr txBox="1">
            <a:spLocks noChangeAspect="1"/>
          </p:cNvSpPr>
          <p:nvPr/>
        </p:nvSpPr>
        <p:spPr>
          <a:xfrm>
            <a:off x="6993859" y="14936349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Washing (HCl)</a:t>
            </a:r>
          </a:p>
        </p:txBody>
      </p:sp>
      <p:cxnSp>
        <p:nvCxnSpPr>
          <p:cNvPr id="367" name="Straight Arrow Connector 366">
            <a:extLst>
              <a:ext uri="{FF2B5EF4-FFF2-40B4-BE49-F238E27FC236}">
                <a16:creationId xmlns:a16="http://schemas.microsoft.com/office/drawing/2014/main" id="{941FAB2B-8BEE-C538-768E-5C76B79C2E90}"/>
              </a:ext>
            </a:extLst>
          </p:cNvPr>
          <p:cNvCxnSpPr>
            <a:cxnSpLocks/>
          </p:cNvCxnSpPr>
          <p:nvPr/>
        </p:nvCxnSpPr>
        <p:spPr>
          <a:xfrm>
            <a:off x="4285277" y="14858042"/>
            <a:ext cx="880160" cy="222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Arrow Connector 368">
            <a:extLst>
              <a:ext uri="{FF2B5EF4-FFF2-40B4-BE49-F238E27FC236}">
                <a16:creationId xmlns:a16="http://schemas.microsoft.com/office/drawing/2014/main" id="{188B2E48-F7CC-20D0-AD2F-2EA312E15EF7}"/>
              </a:ext>
            </a:extLst>
          </p:cNvPr>
          <p:cNvCxnSpPr>
            <a:cxnSpLocks noChangeAspect="1"/>
          </p:cNvCxnSpPr>
          <p:nvPr/>
        </p:nvCxnSpPr>
        <p:spPr>
          <a:xfrm>
            <a:off x="3488515" y="14889281"/>
            <a:ext cx="0" cy="12579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31BFBD7D-0757-2D2F-96EF-009D0A381D06}"/>
              </a:ext>
            </a:extLst>
          </p:cNvPr>
          <p:cNvGrpSpPr/>
          <p:nvPr/>
        </p:nvGrpSpPr>
        <p:grpSpPr>
          <a:xfrm>
            <a:off x="2899400" y="15306303"/>
            <a:ext cx="1562558" cy="369332"/>
            <a:chOff x="882355" y="7066087"/>
            <a:chExt cx="1562558" cy="369332"/>
          </a:xfrm>
        </p:grpSpPr>
        <p:sp>
          <p:nvSpPr>
            <p:cNvPr id="371" name="Rectangle: Rounded Corners 370">
              <a:extLst>
                <a:ext uri="{FF2B5EF4-FFF2-40B4-BE49-F238E27FC236}">
                  <a16:creationId xmlns:a16="http://schemas.microsoft.com/office/drawing/2014/main" id="{B79046CE-DDB4-84E9-6C4C-6441DF5AA7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55" y="7117796"/>
              <a:ext cx="1318630" cy="28945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99DEFD1A-FE66-2B8C-AB1C-B5D614F1D52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82355" y="7066087"/>
              <a:ext cx="1562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Heating 16h</a:t>
              </a:r>
            </a:p>
          </p:txBody>
        </p:sp>
      </p:grpSp>
      <p:cxnSp>
        <p:nvCxnSpPr>
          <p:cNvPr id="373" name="Straight Arrow Connector 372">
            <a:extLst>
              <a:ext uri="{FF2B5EF4-FFF2-40B4-BE49-F238E27FC236}">
                <a16:creationId xmlns:a16="http://schemas.microsoft.com/office/drawing/2014/main" id="{7CE73770-E928-1B85-347D-66C32A4671D4}"/>
              </a:ext>
            </a:extLst>
          </p:cNvPr>
          <p:cNvCxnSpPr>
            <a:cxnSpLocks noChangeAspect="1"/>
          </p:cNvCxnSpPr>
          <p:nvPr/>
        </p:nvCxnSpPr>
        <p:spPr>
          <a:xfrm>
            <a:off x="6871342" y="17018669"/>
            <a:ext cx="182516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4" name="Rectangle: Rounded Corners 373">
            <a:extLst>
              <a:ext uri="{FF2B5EF4-FFF2-40B4-BE49-F238E27FC236}">
                <a16:creationId xmlns:a16="http://schemas.microsoft.com/office/drawing/2014/main" id="{5CE6CC13-4312-5B19-BE73-CB6B03D95958}"/>
              </a:ext>
            </a:extLst>
          </p:cNvPr>
          <p:cNvSpPr>
            <a:spLocks noChangeAspect="1"/>
          </p:cNvSpPr>
          <p:nvPr/>
        </p:nvSpPr>
        <p:spPr>
          <a:xfrm>
            <a:off x="8713825" y="15747004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C74F26A7-D2BE-5A68-23D8-016EF0F86C97}"/>
              </a:ext>
            </a:extLst>
          </p:cNvPr>
          <p:cNvSpPr txBox="1">
            <a:spLocks noChangeAspect="1"/>
          </p:cNvSpPr>
          <p:nvPr/>
        </p:nvSpPr>
        <p:spPr>
          <a:xfrm>
            <a:off x="8637610" y="15747004"/>
            <a:ext cx="1834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5 (500 g)</a:t>
            </a:r>
          </a:p>
        </p:txBody>
      </p:sp>
      <p:sp>
        <p:nvSpPr>
          <p:cNvPr id="376" name="Rectangle: Rounded Corners 375">
            <a:extLst>
              <a:ext uri="{FF2B5EF4-FFF2-40B4-BE49-F238E27FC236}">
                <a16:creationId xmlns:a16="http://schemas.microsoft.com/office/drawing/2014/main" id="{B47D5EEA-437C-4617-6BCC-5E6093B71D3D}"/>
              </a:ext>
            </a:extLst>
          </p:cNvPr>
          <p:cNvSpPr>
            <a:spLocks noChangeAspect="1"/>
          </p:cNvSpPr>
          <p:nvPr/>
        </p:nvSpPr>
        <p:spPr>
          <a:xfrm>
            <a:off x="5211819" y="16699863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5A044786-BAB1-BC66-9EEB-2A0560D3D763}"/>
              </a:ext>
            </a:extLst>
          </p:cNvPr>
          <p:cNvSpPr txBox="1">
            <a:spLocks noChangeAspect="1"/>
          </p:cNvSpPr>
          <p:nvPr/>
        </p:nvSpPr>
        <p:spPr>
          <a:xfrm>
            <a:off x="5173704" y="16699863"/>
            <a:ext cx="1764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</a:t>
            </a:r>
          </a:p>
          <a:p>
            <a:pPr algn="ctr"/>
            <a:r>
              <a:rPr lang="en-GB" dirty="0"/>
              <a:t>64 h (500 g)</a:t>
            </a:r>
          </a:p>
        </p:txBody>
      </p:sp>
      <p:sp>
        <p:nvSpPr>
          <p:cNvPr id="378" name="Rectangle: Rounded Corners 377">
            <a:extLst>
              <a:ext uri="{FF2B5EF4-FFF2-40B4-BE49-F238E27FC236}">
                <a16:creationId xmlns:a16="http://schemas.microsoft.com/office/drawing/2014/main" id="{D2B24ACA-41AB-81B1-236C-5CDE9E3366AD}"/>
              </a:ext>
            </a:extLst>
          </p:cNvPr>
          <p:cNvSpPr>
            <a:spLocks noChangeAspect="1"/>
          </p:cNvSpPr>
          <p:nvPr/>
        </p:nvSpPr>
        <p:spPr>
          <a:xfrm>
            <a:off x="8704723" y="16717481"/>
            <a:ext cx="1653446" cy="64074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8ADCA9A0-84CB-59DA-ADB2-38358AC56EE9}"/>
              </a:ext>
            </a:extLst>
          </p:cNvPr>
          <p:cNvSpPr txBox="1">
            <a:spLocks noChangeAspect="1"/>
          </p:cNvSpPr>
          <p:nvPr/>
        </p:nvSpPr>
        <p:spPr>
          <a:xfrm>
            <a:off x="8577708" y="16717481"/>
            <a:ext cx="1900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Egyptian Blue 6</a:t>
            </a:r>
          </a:p>
          <a:p>
            <a:pPr algn="ctr"/>
            <a:r>
              <a:rPr lang="en-GB" dirty="0"/>
              <a:t>(500 g)</a:t>
            </a:r>
          </a:p>
        </p:txBody>
      </p:sp>
      <p:sp>
        <p:nvSpPr>
          <p:cNvPr id="380" name="Rectangle: Rounded Corners 379">
            <a:extLst>
              <a:ext uri="{FF2B5EF4-FFF2-40B4-BE49-F238E27FC236}">
                <a16:creationId xmlns:a16="http://schemas.microsoft.com/office/drawing/2014/main" id="{2CAE724A-E9CF-2184-1B13-E9DA802D223C}"/>
              </a:ext>
            </a:extLst>
          </p:cNvPr>
          <p:cNvSpPr>
            <a:spLocks noChangeAspect="1"/>
          </p:cNvSpPr>
          <p:nvPr/>
        </p:nvSpPr>
        <p:spPr>
          <a:xfrm>
            <a:off x="7059708" y="16891371"/>
            <a:ext cx="1318630" cy="2894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99427963-C71B-C1EC-E7E5-05055AB11282}"/>
              </a:ext>
            </a:extLst>
          </p:cNvPr>
          <p:cNvSpPr txBox="1">
            <a:spLocks noChangeAspect="1"/>
          </p:cNvSpPr>
          <p:nvPr/>
        </p:nvSpPr>
        <p:spPr>
          <a:xfrm>
            <a:off x="6979880" y="16849560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Washing (HCl)</a:t>
            </a:r>
          </a:p>
        </p:txBody>
      </p:sp>
      <p:cxnSp>
        <p:nvCxnSpPr>
          <p:cNvPr id="383" name="Straight Arrow Connector 382">
            <a:extLst>
              <a:ext uri="{FF2B5EF4-FFF2-40B4-BE49-F238E27FC236}">
                <a16:creationId xmlns:a16="http://schemas.microsoft.com/office/drawing/2014/main" id="{FFC2A4DD-92DD-261B-818F-003594C30B38}"/>
              </a:ext>
            </a:extLst>
          </p:cNvPr>
          <p:cNvCxnSpPr>
            <a:cxnSpLocks/>
          </p:cNvCxnSpPr>
          <p:nvPr/>
        </p:nvCxnSpPr>
        <p:spPr>
          <a:xfrm>
            <a:off x="4271298" y="16771253"/>
            <a:ext cx="880160" cy="222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8AED183D-722E-73D3-CEA3-75D62588DA25}"/>
              </a:ext>
            </a:extLst>
          </p:cNvPr>
          <p:cNvGrpSpPr>
            <a:grpSpLocks noChangeAspect="1"/>
          </p:cNvGrpSpPr>
          <p:nvPr/>
        </p:nvGrpSpPr>
        <p:grpSpPr>
          <a:xfrm>
            <a:off x="11147474" y="12052129"/>
            <a:ext cx="1972321" cy="392424"/>
            <a:chOff x="3516681" y="5066887"/>
            <a:chExt cx="1972321" cy="392424"/>
          </a:xfrm>
        </p:grpSpPr>
        <p:sp>
          <p:nvSpPr>
            <p:cNvPr id="385" name="Rectangle: Rounded Corners 384">
              <a:extLst>
                <a:ext uri="{FF2B5EF4-FFF2-40B4-BE49-F238E27FC236}">
                  <a16:creationId xmlns:a16="http://schemas.microsoft.com/office/drawing/2014/main" id="{75857B86-1F01-77FB-353B-0DB6500F181C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AF13B4FA-8346-9017-596C-38D73DD4AC8E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387" name="Straight Arrow Connector 386">
            <a:extLst>
              <a:ext uri="{FF2B5EF4-FFF2-40B4-BE49-F238E27FC236}">
                <a16:creationId xmlns:a16="http://schemas.microsoft.com/office/drawing/2014/main" id="{B34366C3-7900-6C29-759B-7D707BC00B88}"/>
              </a:ext>
            </a:extLst>
          </p:cNvPr>
          <p:cNvCxnSpPr>
            <a:cxnSpLocks noChangeAspect="1"/>
          </p:cNvCxnSpPr>
          <p:nvPr/>
        </p:nvCxnSpPr>
        <p:spPr>
          <a:xfrm>
            <a:off x="10437928" y="12234899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8" name="Group 387">
            <a:extLst>
              <a:ext uri="{FF2B5EF4-FFF2-40B4-BE49-F238E27FC236}">
                <a16:creationId xmlns:a16="http://schemas.microsoft.com/office/drawing/2014/main" id="{DB265EF6-2FE4-E163-BC85-84D1318D1574}"/>
              </a:ext>
            </a:extLst>
          </p:cNvPr>
          <p:cNvGrpSpPr>
            <a:grpSpLocks noChangeAspect="1"/>
          </p:cNvGrpSpPr>
          <p:nvPr/>
        </p:nvGrpSpPr>
        <p:grpSpPr>
          <a:xfrm>
            <a:off x="11107063" y="12934614"/>
            <a:ext cx="1972321" cy="392424"/>
            <a:chOff x="3516681" y="5066887"/>
            <a:chExt cx="1972321" cy="392424"/>
          </a:xfrm>
        </p:grpSpPr>
        <p:sp>
          <p:nvSpPr>
            <p:cNvPr id="389" name="Rectangle: Rounded Corners 388">
              <a:extLst>
                <a:ext uri="{FF2B5EF4-FFF2-40B4-BE49-F238E27FC236}">
                  <a16:creationId xmlns:a16="http://schemas.microsoft.com/office/drawing/2014/main" id="{39375A92-B693-9399-A27F-B39F162948AA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1BD67A72-7EEE-DAB7-7958-DE1311F62318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391" name="Straight Arrow Connector 390">
            <a:extLst>
              <a:ext uri="{FF2B5EF4-FFF2-40B4-BE49-F238E27FC236}">
                <a16:creationId xmlns:a16="http://schemas.microsoft.com/office/drawing/2014/main" id="{F91D2C64-BE18-3B66-0C76-9D6741C92646}"/>
              </a:ext>
            </a:extLst>
          </p:cNvPr>
          <p:cNvCxnSpPr>
            <a:cxnSpLocks noChangeAspect="1"/>
          </p:cNvCxnSpPr>
          <p:nvPr/>
        </p:nvCxnSpPr>
        <p:spPr>
          <a:xfrm>
            <a:off x="10397517" y="13117384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F0923597-E2EB-6566-1DA1-7A9783AA9114}"/>
              </a:ext>
            </a:extLst>
          </p:cNvPr>
          <p:cNvGrpSpPr>
            <a:grpSpLocks noChangeAspect="1"/>
          </p:cNvGrpSpPr>
          <p:nvPr/>
        </p:nvGrpSpPr>
        <p:grpSpPr>
          <a:xfrm>
            <a:off x="11101506" y="13989368"/>
            <a:ext cx="1972321" cy="392424"/>
            <a:chOff x="3516681" y="5066887"/>
            <a:chExt cx="1972321" cy="392424"/>
          </a:xfrm>
        </p:grpSpPr>
        <p:sp>
          <p:nvSpPr>
            <p:cNvPr id="393" name="Rectangle: Rounded Corners 392">
              <a:extLst>
                <a:ext uri="{FF2B5EF4-FFF2-40B4-BE49-F238E27FC236}">
                  <a16:creationId xmlns:a16="http://schemas.microsoft.com/office/drawing/2014/main" id="{EB5B1760-A629-C03D-809C-3DE499CCDFA5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891F5864-573C-4F71-C180-064A37C10872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395" name="Straight Arrow Connector 394">
            <a:extLst>
              <a:ext uri="{FF2B5EF4-FFF2-40B4-BE49-F238E27FC236}">
                <a16:creationId xmlns:a16="http://schemas.microsoft.com/office/drawing/2014/main" id="{71C5A8F4-841D-D245-F1DF-DAA4D2836B66}"/>
              </a:ext>
            </a:extLst>
          </p:cNvPr>
          <p:cNvCxnSpPr>
            <a:cxnSpLocks noChangeAspect="1"/>
          </p:cNvCxnSpPr>
          <p:nvPr/>
        </p:nvCxnSpPr>
        <p:spPr>
          <a:xfrm>
            <a:off x="10391960" y="14172138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F04EBF12-1967-ECD3-63C9-90B62A1D2BC5}"/>
              </a:ext>
            </a:extLst>
          </p:cNvPr>
          <p:cNvGrpSpPr>
            <a:grpSpLocks noChangeAspect="1"/>
          </p:cNvGrpSpPr>
          <p:nvPr/>
        </p:nvGrpSpPr>
        <p:grpSpPr>
          <a:xfrm>
            <a:off x="11107063" y="14923940"/>
            <a:ext cx="1972321" cy="392424"/>
            <a:chOff x="3516681" y="5066887"/>
            <a:chExt cx="1972321" cy="392424"/>
          </a:xfrm>
        </p:grpSpPr>
        <p:sp>
          <p:nvSpPr>
            <p:cNvPr id="397" name="Rectangle: Rounded Corners 396">
              <a:extLst>
                <a:ext uri="{FF2B5EF4-FFF2-40B4-BE49-F238E27FC236}">
                  <a16:creationId xmlns:a16="http://schemas.microsoft.com/office/drawing/2014/main" id="{E4795E04-5A56-BB60-8578-7581AB6AF79D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FCB53BCD-B64D-836A-0463-517FAFA3D82E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399" name="Straight Arrow Connector 398">
            <a:extLst>
              <a:ext uri="{FF2B5EF4-FFF2-40B4-BE49-F238E27FC236}">
                <a16:creationId xmlns:a16="http://schemas.microsoft.com/office/drawing/2014/main" id="{E83AC64C-E4DD-E007-5168-A3BB037C9678}"/>
              </a:ext>
            </a:extLst>
          </p:cNvPr>
          <p:cNvCxnSpPr>
            <a:cxnSpLocks noChangeAspect="1"/>
          </p:cNvCxnSpPr>
          <p:nvPr/>
        </p:nvCxnSpPr>
        <p:spPr>
          <a:xfrm>
            <a:off x="10397517" y="15106710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1F5DF3F8-7704-2486-04C3-DBAFB52C6B79}"/>
              </a:ext>
            </a:extLst>
          </p:cNvPr>
          <p:cNvGrpSpPr>
            <a:grpSpLocks noChangeAspect="1"/>
          </p:cNvGrpSpPr>
          <p:nvPr/>
        </p:nvGrpSpPr>
        <p:grpSpPr>
          <a:xfrm>
            <a:off x="11074942" y="15905946"/>
            <a:ext cx="1972321" cy="392424"/>
            <a:chOff x="3516681" y="5066887"/>
            <a:chExt cx="1972321" cy="392424"/>
          </a:xfrm>
        </p:grpSpPr>
        <p:sp>
          <p:nvSpPr>
            <p:cNvPr id="401" name="Rectangle: Rounded Corners 400">
              <a:extLst>
                <a:ext uri="{FF2B5EF4-FFF2-40B4-BE49-F238E27FC236}">
                  <a16:creationId xmlns:a16="http://schemas.microsoft.com/office/drawing/2014/main" id="{C9E28D68-C985-4B2B-8588-0BE0B9E95F78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586C75EA-A171-B209-CCC2-E69FBF09B6FE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D6DD5243-EA9C-ADEE-94C6-697F4A51A86D}"/>
              </a:ext>
            </a:extLst>
          </p:cNvPr>
          <p:cNvCxnSpPr>
            <a:cxnSpLocks noChangeAspect="1"/>
          </p:cNvCxnSpPr>
          <p:nvPr/>
        </p:nvCxnSpPr>
        <p:spPr>
          <a:xfrm>
            <a:off x="10365396" y="16088716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E0E2B97D-FE73-6410-C196-985F3765EB62}"/>
              </a:ext>
            </a:extLst>
          </p:cNvPr>
          <p:cNvGrpSpPr>
            <a:grpSpLocks noChangeAspect="1"/>
          </p:cNvGrpSpPr>
          <p:nvPr/>
        </p:nvGrpSpPr>
        <p:grpSpPr>
          <a:xfrm>
            <a:off x="11089961" y="16862551"/>
            <a:ext cx="1972321" cy="392424"/>
            <a:chOff x="3516681" y="5066887"/>
            <a:chExt cx="1972321" cy="392424"/>
          </a:xfrm>
        </p:grpSpPr>
        <p:sp>
          <p:nvSpPr>
            <p:cNvPr id="405" name="Rectangle: Rounded Corners 404">
              <a:extLst>
                <a:ext uri="{FF2B5EF4-FFF2-40B4-BE49-F238E27FC236}">
                  <a16:creationId xmlns:a16="http://schemas.microsoft.com/office/drawing/2014/main" id="{9B85C133-CFB1-F72A-4EEC-126E62DB08B8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092A362D-9651-AC24-C5E0-BAB63424A57E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407" name="Straight Arrow Connector 406">
            <a:extLst>
              <a:ext uri="{FF2B5EF4-FFF2-40B4-BE49-F238E27FC236}">
                <a16:creationId xmlns:a16="http://schemas.microsoft.com/office/drawing/2014/main" id="{16238166-4AB7-DA49-E15A-C6EC896559C3}"/>
              </a:ext>
            </a:extLst>
          </p:cNvPr>
          <p:cNvCxnSpPr>
            <a:cxnSpLocks noChangeAspect="1"/>
          </p:cNvCxnSpPr>
          <p:nvPr/>
        </p:nvCxnSpPr>
        <p:spPr>
          <a:xfrm>
            <a:off x="10380415" y="17045321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29E766B4-7A7E-A9DB-D7F2-39817BB4F3A8}"/>
              </a:ext>
            </a:extLst>
          </p:cNvPr>
          <p:cNvGrpSpPr>
            <a:grpSpLocks noChangeAspect="1"/>
          </p:cNvGrpSpPr>
          <p:nvPr/>
        </p:nvGrpSpPr>
        <p:grpSpPr>
          <a:xfrm>
            <a:off x="5666049" y="5845697"/>
            <a:ext cx="1972321" cy="392424"/>
            <a:chOff x="3516681" y="5066887"/>
            <a:chExt cx="1972321" cy="392424"/>
          </a:xfrm>
        </p:grpSpPr>
        <p:sp>
          <p:nvSpPr>
            <p:cNvPr id="414" name="Rectangle: Rounded Corners 413">
              <a:extLst>
                <a:ext uri="{FF2B5EF4-FFF2-40B4-BE49-F238E27FC236}">
                  <a16:creationId xmlns:a16="http://schemas.microsoft.com/office/drawing/2014/main" id="{532D7421-D3B1-4110-4DBB-54AED04C4E35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17AFE67A-138A-A5BD-97D9-A09E79359E34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416" name="Straight Arrow Connector 415">
            <a:extLst>
              <a:ext uri="{FF2B5EF4-FFF2-40B4-BE49-F238E27FC236}">
                <a16:creationId xmlns:a16="http://schemas.microsoft.com/office/drawing/2014/main" id="{580753DB-2AA9-4B1C-09DC-05F420D0F856}"/>
              </a:ext>
            </a:extLst>
          </p:cNvPr>
          <p:cNvCxnSpPr>
            <a:cxnSpLocks noChangeAspect="1"/>
          </p:cNvCxnSpPr>
          <p:nvPr/>
        </p:nvCxnSpPr>
        <p:spPr>
          <a:xfrm>
            <a:off x="4956503" y="6028467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17" name="Group 416">
            <a:extLst>
              <a:ext uri="{FF2B5EF4-FFF2-40B4-BE49-F238E27FC236}">
                <a16:creationId xmlns:a16="http://schemas.microsoft.com/office/drawing/2014/main" id="{63EBC635-C849-71D6-AA34-BAB7565C4772}"/>
              </a:ext>
            </a:extLst>
          </p:cNvPr>
          <p:cNvGrpSpPr>
            <a:grpSpLocks noChangeAspect="1"/>
          </p:cNvGrpSpPr>
          <p:nvPr/>
        </p:nvGrpSpPr>
        <p:grpSpPr>
          <a:xfrm>
            <a:off x="5656259" y="6749492"/>
            <a:ext cx="1972321" cy="392424"/>
            <a:chOff x="3516681" y="5066887"/>
            <a:chExt cx="1972321" cy="392424"/>
          </a:xfrm>
        </p:grpSpPr>
        <p:sp>
          <p:nvSpPr>
            <p:cNvPr id="418" name="Rectangle: Rounded Corners 417">
              <a:extLst>
                <a:ext uri="{FF2B5EF4-FFF2-40B4-BE49-F238E27FC236}">
                  <a16:creationId xmlns:a16="http://schemas.microsoft.com/office/drawing/2014/main" id="{2F59CB93-2913-85BC-743C-742197C34A43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9" name="TextBox 418">
              <a:extLst>
                <a:ext uri="{FF2B5EF4-FFF2-40B4-BE49-F238E27FC236}">
                  <a16:creationId xmlns:a16="http://schemas.microsoft.com/office/drawing/2014/main" id="{72629CF4-A2E7-E6E3-2F81-8F5D445F3078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420" name="Straight Arrow Connector 419">
            <a:extLst>
              <a:ext uri="{FF2B5EF4-FFF2-40B4-BE49-F238E27FC236}">
                <a16:creationId xmlns:a16="http://schemas.microsoft.com/office/drawing/2014/main" id="{0C0A56F5-73F0-5EB3-0E57-6D28EB08DA17}"/>
              </a:ext>
            </a:extLst>
          </p:cNvPr>
          <p:cNvCxnSpPr>
            <a:cxnSpLocks noChangeAspect="1"/>
          </p:cNvCxnSpPr>
          <p:nvPr/>
        </p:nvCxnSpPr>
        <p:spPr>
          <a:xfrm>
            <a:off x="4946713" y="6932262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2" name="TextBox 421">
            <a:extLst>
              <a:ext uri="{FF2B5EF4-FFF2-40B4-BE49-F238E27FC236}">
                <a16:creationId xmlns:a16="http://schemas.microsoft.com/office/drawing/2014/main" id="{A8CEA850-125A-D639-98A9-2B333684020F}"/>
              </a:ext>
            </a:extLst>
          </p:cNvPr>
          <p:cNvSpPr txBox="1"/>
          <p:nvPr/>
        </p:nvSpPr>
        <p:spPr>
          <a:xfrm>
            <a:off x="851217" y="4863512"/>
            <a:ext cx="6908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2 sources of SiO</a:t>
            </a:r>
            <a:r>
              <a:rPr lang="en-GB" sz="3200" b="1" u="sng" baseline="-25000" dirty="0"/>
              <a:t>2</a:t>
            </a:r>
            <a:endParaRPr lang="en-GB" sz="3200" b="1" u="sng" dirty="0"/>
          </a:p>
        </p:txBody>
      </p:sp>
      <p:sp>
        <p:nvSpPr>
          <p:cNvPr id="423" name="Arrow: Down 422">
            <a:extLst>
              <a:ext uri="{FF2B5EF4-FFF2-40B4-BE49-F238E27FC236}">
                <a16:creationId xmlns:a16="http://schemas.microsoft.com/office/drawing/2014/main" id="{FFC20BFA-57EB-41BD-BBF0-1110C9B8127A}"/>
              </a:ext>
            </a:extLst>
          </p:cNvPr>
          <p:cNvSpPr/>
          <p:nvPr/>
        </p:nvSpPr>
        <p:spPr>
          <a:xfrm>
            <a:off x="3316399" y="8529726"/>
            <a:ext cx="454548" cy="160169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9" name="Straight Arrow Connector 428">
            <a:extLst>
              <a:ext uri="{FF2B5EF4-FFF2-40B4-BE49-F238E27FC236}">
                <a16:creationId xmlns:a16="http://schemas.microsoft.com/office/drawing/2014/main" id="{F6CB56F1-362C-CACB-2937-15A3449AB236}"/>
              </a:ext>
            </a:extLst>
          </p:cNvPr>
          <p:cNvCxnSpPr>
            <a:cxnSpLocks/>
          </p:cNvCxnSpPr>
          <p:nvPr/>
        </p:nvCxnSpPr>
        <p:spPr>
          <a:xfrm flipV="1">
            <a:off x="4270139" y="13914160"/>
            <a:ext cx="4407831" cy="339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Arrow Connector 429">
            <a:extLst>
              <a:ext uri="{FF2B5EF4-FFF2-40B4-BE49-F238E27FC236}">
                <a16:creationId xmlns:a16="http://schemas.microsoft.com/office/drawing/2014/main" id="{B2861999-F5C2-0E84-0DDA-70319E4731E0}"/>
              </a:ext>
            </a:extLst>
          </p:cNvPr>
          <p:cNvCxnSpPr>
            <a:cxnSpLocks/>
          </p:cNvCxnSpPr>
          <p:nvPr/>
        </p:nvCxnSpPr>
        <p:spPr>
          <a:xfrm flipV="1">
            <a:off x="4270139" y="15830064"/>
            <a:ext cx="4407831" cy="339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TextBox 431">
            <a:extLst>
              <a:ext uri="{FF2B5EF4-FFF2-40B4-BE49-F238E27FC236}">
                <a16:creationId xmlns:a16="http://schemas.microsoft.com/office/drawing/2014/main" id="{D9C8362B-E51B-BD70-8309-164E5370E2B5}"/>
              </a:ext>
            </a:extLst>
          </p:cNvPr>
          <p:cNvSpPr txBox="1"/>
          <p:nvPr/>
        </p:nvSpPr>
        <p:spPr>
          <a:xfrm>
            <a:off x="8696509" y="9665346"/>
            <a:ext cx="44078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6 samples of EB – one of these selected for incorporation and/or conversion to nm form</a:t>
            </a:r>
          </a:p>
        </p:txBody>
      </p:sp>
      <p:cxnSp>
        <p:nvCxnSpPr>
          <p:cNvPr id="444" name="Connector: Elbow 443">
            <a:extLst>
              <a:ext uri="{FF2B5EF4-FFF2-40B4-BE49-F238E27FC236}">
                <a16:creationId xmlns:a16="http://schemas.microsoft.com/office/drawing/2014/main" id="{4D316257-0416-5441-ED0C-382E2AEA39DC}"/>
              </a:ext>
            </a:extLst>
          </p:cNvPr>
          <p:cNvCxnSpPr>
            <a:cxnSpLocks/>
            <a:endCxn id="283" idx="1"/>
          </p:cNvCxnSpPr>
          <p:nvPr/>
        </p:nvCxnSpPr>
        <p:spPr>
          <a:xfrm flipV="1">
            <a:off x="13235110" y="7768539"/>
            <a:ext cx="3869948" cy="2977676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Arrow Connector 454">
            <a:extLst>
              <a:ext uri="{FF2B5EF4-FFF2-40B4-BE49-F238E27FC236}">
                <a16:creationId xmlns:a16="http://schemas.microsoft.com/office/drawing/2014/main" id="{3DD98A33-1406-C4FB-CF09-58E24F1CE0AE}"/>
              </a:ext>
            </a:extLst>
          </p:cNvPr>
          <p:cNvCxnSpPr>
            <a:cxnSpLocks/>
          </p:cNvCxnSpPr>
          <p:nvPr/>
        </p:nvCxnSpPr>
        <p:spPr>
          <a:xfrm>
            <a:off x="18740693" y="15745563"/>
            <a:ext cx="1209719" cy="888291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Arrow Connector 456">
            <a:extLst>
              <a:ext uri="{FF2B5EF4-FFF2-40B4-BE49-F238E27FC236}">
                <a16:creationId xmlns:a16="http://schemas.microsoft.com/office/drawing/2014/main" id="{8FDDD02F-A2C5-A90A-8174-DEA63AB4BD49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7861585" y="14602504"/>
            <a:ext cx="2078408" cy="756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5" name="Rectangle: Rounded Corners 284">
            <a:extLst>
              <a:ext uri="{FF2B5EF4-FFF2-40B4-BE49-F238E27FC236}">
                <a16:creationId xmlns:a16="http://schemas.microsoft.com/office/drawing/2014/main" id="{EF6B778A-A406-C422-F8B6-49390CDD8B61}"/>
              </a:ext>
            </a:extLst>
          </p:cNvPr>
          <p:cNvSpPr>
            <a:spLocks noChangeAspect="1"/>
          </p:cNvSpPr>
          <p:nvPr/>
        </p:nvSpPr>
        <p:spPr>
          <a:xfrm>
            <a:off x="17308325" y="14602098"/>
            <a:ext cx="1605135" cy="11589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BF73B1A-70F1-EDE5-5F19-4B23AABC4263}"/>
              </a:ext>
            </a:extLst>
          </p:cNvPr>
          <p:cNvSpPr txBox="1">
            <a:spLocks noChangeAspect="1"/>
          </p:cNvSpPr>
          <p:nvPr/>
        </p:nvSpPr>
        <p:spPr>
          <a:xfrm>
            <a:off x="17439225" y="15000767"/>
            <a:ext cx="1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Spray Coating</a:t>
            </a:r>
          </a:p>
        </p:txBody>
      </p:sp>
      <p:cxnSp>
        <p:nvCxnSpPr>
          <p:cNvPr id="468" name="Straight Arrow Connector 467">
            <a:extLst>
              <a:ext uri="{FF2B5EF4-FFF2-40B4-BE49-F238E27FC236}">
                <a16:creationId xmlns:a16="http://schemas.microsoft.com/office/drawing/2014/main" id="{93D7C62F-DE8C-CEF1-777B-2C17108E8C60}"/>
              </a:ext>
            </a:extLst>
          </p:cNvPr>
          <p:cNvCxnSpPr>
            <a:cxnSpLocks/>
          </p:cNvCxnSpPr>
          <p:nvPr/>
        </p:nvCxnSpPr>
        <p:spPr>
          <a:xfrm>
            <a:off x="18739552" y="8297188"/>
            <a:ext cx="1209719" cy="888291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Arrow Connector 468">
            <a:extLst>
              <a:ext uri="{FF2B5EF4-FFF2-40B4-BE49-F238E27FC236}">
                <a16:creationId xmlns:a16="http://schemas.microsoft.com/office/drawing/2014/main" id="{D3C77492-9CA0-42D4-0B08-61AEE2D641C9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7860444" y="7154129"/>
            <a:ext cx="2078408" cy="756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2" name="Rectangle: Rounded Corners 281">
            <a:extLst>
              <a:ext uri="{FF2B5EF4-FFF2-40B4-BE49-F238E27FC236}">
                <a16:creationId xmlns:a16="http://schemas.microsoft.com/office/drawing/2014/main" id="{9CD49063-BC12-7945-03C3-65F832B005B6}"/>
              </a:ext>
            </a:extLst>
          </p:cNvPr>
          <p:cNvSpPr>
            <a:spLocks noChangeAspect="1"/>
          </p:cNvSpPr>
          <p:nvPr/>
        </p:nvSpPr>
        <p:spPr>
          <a:xfrm>
            <a:off x="17168271" y="7215230"/>
            <a:ext cx="1605135" cy="11589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CBF50985-8F0B-2D00-9D9C-D1A5E29FB220}"/>
              </a:ext>
            </a:extLst>
          </p:cNvPr>
          <p:cNvSpPr txBox="1">
            <a:spLocks noChangeAspect="1"/>
          </p:cNvSpPr>
          <p:nvPr/>
        </p:nvSpPr>
        <p:spPr>
          <a:xfrm>
            <a:off x="17105058" y="7583873"/>
            <a:ext cx="1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Electrospinning</a:t>
            </a:r>
          </a:p>
        </p:txBody>
      </p: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5F174DF5-0915-7DE0-4286-D019A2DC67EC}"/>
              </a:ext>
            </a:extLst>
          </p:cNvPr>
          <p:cNvCxnSpPr/>
          <p:nvPr/>
        </p:nvCxnSpPr>
        <p:spPr>
          <a:xfrm>
            <a:off x="14364036" y="7917688"/>
            <a:ext cx="0" cy="68773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Straight Arrow Connector 477">
            <a:extLst>
              <a:ext uri="{FF2B5EF4-FFF2-40B4-BE49-F238E27FC236}">
                <a16:creationId xmlns:a16="http://schemas.microsoft.com/office/drawing/2014/main" id="{0729D847-AA18-5563-5B45-51DD1B8B6BCC}"/>
              </a:ext>
            </a:extLst>
          </p:cNvPr>
          <p:cNvCxnSpPr/>
          <p:nvPr/>
        </p:nvCxnSpPr>
        <p:spPr>
          <a:xfrm>
            <a:off x="14339888" y="14786650"/>
            <a:ext cx="2867216" cy="176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5" name="TextBox 484">
            <a:extLst>
              <a:ext uri="{FF2B5EF4-FFF2-40B4-BE49-F238E27FC236}">
                <a16:creationId xmlns:a16="http://schemas.microsoft.com/office/drawing/2014/main" id="{521C0DD6-9C5E-9BE5-2D51-C5B04F22423A}"/>
              </a:ext>
            </a:extLst>
          </p:cNvPr>
          <p:cNvSpPr txBox="1"/>
          <p:nvPr/>
        </p:nvSpPr>
        <p:spPr>
          <a:xfrm>
            <a:off x="-97275" y="7505609"/>
            <a:ext cx="82961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Either source of SiO</a:t>
            </a:r>
            <a:r>
              <a:rPr lang="en-GB" sz="3200" b="1" baseline="-25000" dirty="0"/>
              <a:t>2</a:t>
            </a:r>
            <a:r>
              <a:rPr lang="en-GB" sz="3200" b="1" dirty="0"/>
              <a:t> utilised in EB production according to the following scheme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9551C404-9BDE-595E-9444-514FC92C1CAD}"/>
              </a:ext>
            </a:extLst>
          </p:cNvPr>
          <p:cNvSpPr txBox="1"/>
          <p:nvPr/>
        </p:nvSpPr>
        <p:spPr>
          <a:xfrm>
            <a:off x="17514880" y="10450176"/>
            <a:ext cx="67609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The choice of incorporation method is to be determined by preliminary tests. Dip coating is the fallback option should electrospinning or spray coating not be feasible.</a:t>
            </a:r>
          </a:p>
        </p:txBody>
      </p:sp>
      <p:sp>
        <p:nvSpPr>
          <p:cNvPr id="489" name="Rectangle: Rounded Corners 488">
            <a:extLst>
              <a:ext uri="{FF2B5EF4-FFF2-40B4-BE49-F238E27FC236}">
                <a16:creationId xmlns:a16="http://schemas.microsoft.com/office/drawing/2014/main" id="{4332AAF4-FC44-5A20-A7CA-C41B69DD4F43}"/>
              </a:ext>
            </a:extLst>
          </p:cNvPr>
          <p:cNvSpPr>
            <a:spLocks noChangeAspect="1"/>
          </p:cNvSpPr>
          <p:nvPr/>
        </p:nvSpPr>
        <p:spPr>
          <a:xfrm>
            <a:off x="26454212" y="6202701"/>
            <a:ext cx="1352939" cy="518623"/>
          </a:xfrm>
          <a:prstGeom prst="roundRect">
            <a:avLst/>
          </a:prstGeom>
          <a:solidFill>
            <a:srgbClr val="EBEEF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80D721EB-EFFA-9CDD-B39F-D7C1B2FC9187}"/>
              </a:ext>
            </a:extLst>
          </p:cNvPr>
          <p:cNvSpPr txBox="1">
            <a:spLocks noChangeAspect="1"/>
          </p:cNvSpPr>
          <p:nvPr/>
        </p:nvSpPr>
        <p:spPr>
          <a:xfrm>
            <a:off x="26434182" y="6266576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6547C6BF-CDDD-17E1-B578-E0910D35EB77}"/>
              </a:ext>
            </a:extLst>
          </p:cNvPr>
          <p:cNvGrpSpPr>
            <a:grpSpLocks noChangeAspect="1"/>
          </p:cNvGrpSpPr>
          <p:nvPr/>
        </p:nvGrpSpPr>
        <p:grpSpPr>
          <a:xfrm>
            <a:off x="23234784" y="15466821"/>
            <a:ext cx="1972321" cy="392424"/>
            <a:chOff x="3516681" y="5066887"/>
            <a:chExt cx="1972321" cy="392424"/>
          </a:xfrm>
        </p:grpSpPr>
        <p:sp>
          <p:nvSpPr>
            <p:cNvPr id="493" name="Rectangle: Rounded Corners 492">
              <a:extLst>
                <a:ext uri="{FF2B5EF4-FFF2-40B4-BE49-F238E27FC236}">
                  <a16:creationId xmlns:a16="http://schemas.microsoft.com/office/drawing/2014/main" id="{0F423770-F2DC-3528-58E2-77DC6910BA2F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4" name="TextBox 493">
              <a:extLst>
                <a:ext uri="{FF2B5EF4-FFF2-40B4-BE49-F238E27FC236}">
                  <a16:creationId xmlns:a16="http://schemas.microsoft.com/office/drawing/2014/main" id="{4BC86D2D-D08E-72EC-3800-C330587FA277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cxnSp>
        <p:nvCxnSpPr>
          <p:cNvPr id="499" name="Straight Arrow Connector 498">
            <a:extLst>
              <a:ext uri="{FF2B5EF4-FFF2-40B4-BE49-F238E27FC236}">
                <a16:creationId xmlns:a16="http://schemas.microsoft.com/office/drawing/2014/main" id="{3D397580-1BFA-35CA-3A06-3211008CE703}"/>
              </a:ext>
            </a:extLst>
          </p:cNvPr>
          <p:cNvCxnSpPr>
            <a:cxnSpLocks noChangeAspect="1"/>
          </p:cNvCxnSpPr>
          <p:nvPr/>
        </p:nvCxnSpPr>
        <p:spPr>
          <a:xfrm>
            <a:off x="22580100" y="8156211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5" name="Straight Arrow Connector 494">
            <a:extLst>
              <a:ext uri="{FF2B5EF4-FFF2-40B4-BE49-F238E27FC236}">
                <a16:creationId xmlns:a16="http://schemas.microsoft.com/office/drawing/2014/main" id="{C5C63E6A-469C-558D-FB4F-60D96D5D9522}"/>
              </a:ext>
            </a:extLst>
          </p:cNvPr>
          <p:cNvCxnSpPr>
            <a:cxnSpLocks noChangeAspect="1"/>
          </p:cNvCxnSpPr>
          <p:nvPr/>
        </p:nvCxnSpPr>
        <p:spPr>
          <a:xfrm>
            <a:off x="22525238" y="15649591"/>
            <a:ext cx="6874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6" name="Group 495">
            <a:extLst>
              <a:ext uri="{FF2B5EF4-FFF2-40B4-BE49-F238E27FC236}">
                <a16:creationId xmlns:a16="http://schemas.microsoft.com/office/drawing/2014/main" id="{C9E8DEA4-57CE-9BEC-F3E2-1EF458B92631}"/>
              </a:ext>
            </a:extLst>
          </p:cNvPr>
          <p:cNvGrpSpPr>
            <a:grpSpLocks noChangeAspect="1"/>
          </p:cNvGrpSpPr>
          <p:nvPr/>
        </p:nvGrpSpPr>
        <p:grpSpPr>
          <a:xfrm>
            <a:off x="23289646" y="7973441"/>
            <a:ext cx="1972321" cy="392424"/>
            <a:chOff x="3516681" y="5066887"/>
            <a:chExt cx="1972321" cy="392424"/>
          </a:xfrm>
        </p:grpSpPr>
        <p:sp>
          <p:nvSpPr>
            <p:cNvPr id="497" name="Rectangle: Rounded Corners 496">
              <a:extLst>
                <a:ext uri="{FF2B5EF4-FFF2-40B4-BE49-F238E27FC236}">
                  <a16:creationId xmlns:a16="http://schemas.microsoft.com/office/drawing/2014/main" id="{C88C1DEC-196E-FADC-A287-799BACBDFC6F}"/>
                </a:ext>
              </a:extLst>
            </p:cNvPr>
            <p:cNvSpPr/>
            <p:nvPr/>
          </p:nvSpPr>
          <p:spPr>
            <a:xfrm>
              <a:off x="3550287" y="5066887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1D130EF2-0045-AC15-20D4-B1D8DBE3F41A}"/>
                </a:ext>
              </a:extLst>
            </p:cNvPr>
            <p:cNvSpPr txBox="1"/>
            <p:nvPr/>
          </p:nvSpPr>
          <p:spPr>
            <a:xfrm>
              <a:off x="3516681" y="5068429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D0DDA290-0898-59AC-98E2-3C5284809FD7}"/>
              </a:ext>
            </a:extLst>
          </p:cNvPr>
          <p:cNvGrpSpPr>
            <a:grpSpLocks noChangeAspect="1"/>
          </p:cNvGrpSpPr>
          <p:nvPr/>
        </p:nvGrpSpPr>
        <p:grpSpPr>
          <a:xfrm>
            <a:off x="19804827" y="6070144"/>
            <a:ext cx="3183236" cy="4058900"/>
            <a:chOff x="8115134" y="393112"/>
            <a:chExt cx="3183236" cy="4058900"/>
          </a:xfrm>
        </p:grpSpPr>
        <p:sp>
          <p:nvSpPr>
            <p:cNvPr id="253" name="Rectangle: Rounded Corners 252">
              <a:extLst>
                <a:ext uri="{FF2B5EF4-FFF2-40B4-BE49-F238E27FC236}">
                  <a16:creationId xmlns:a16="http://schemas.microsoft.com/office/drawing/2014/main" id="{753DF88B-4BB3-E641-7F4D-954209A99FB9}"/>
                </a:ext>
              </a:extLst>
            </p:cNvPr>
            <p:cNvSpPr/>
            <p:nvPr/>
          </p:nvSpPr>
          <p:spPr>
            <a:xfrm>
              <a:off x="8115134" y="393112"/>
              <a:ext cx="3167299" cy="40589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C531175B-29FA-2BA4-C484-1082635628A1}"/>
                </a:ext>
              </a:extLst>
            </p:cNvPr>
            <p:cNvGrpSpPr/>
            <p:nvPr/>
          </p:nvGrpSpPr>
          <p:grpSpPr>
            <a:xfrm>
              <a:off x="8164049" y="899082"/>
              <a:ext cx="3126355" cy="518623"/>
              <a:chOff x="7524575" y="1207055"/>
              <a:chExt cx="3126355" cy="518623"/>
            </a:xfrm>
          </p:grpSpPr>
          <p:sp>
            <p:nvSpPr>
              <p:cNvPr id="264" name="Rectangle: Rounded Corners 263">
                <a:extLst>
                  <a:ext uri="{FF2B5EF4-FFF2-40B4-BE49-F238E27FC236}">
                    <a16:creationId xmlns:a16="http://schemas.microsoft.com/office/drawing/2014/main" id="{ABCDB5E6-3350-1299-3C60-B480E7CC7B0F}"/>
                  </a:ext>
                </a:extLst>
              </p:cNvPr>
              <p:cNvSpPr/>
              <p:nvPr/>
            </p:nvSpPr>
            <p:spPr>
              <a:xfrm>
                <a:off x="7682673" y="1207055"/>
                <a:ext cx="2826103" cy="51862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65" name="TextBox 264">
                <a:extLst>
                  <a:ext uri="{FF2B5EF4-FFF2-40B4-BE49-F238E27FC236}">
                    <a16:creationId xmlns:a16="http://schemas.microsoft.com/office/drawing/2014/main" id="{7A6086DC-5AED-A905-181B-426AC94CA818}"/>
                  </a:ext>
                </a:extLst>
              </p:cNvPr>
              <p:cNvSpPr txBox="1"/>
              <p:nvPr/>
            </p:nvSpPr>
            <p:spPr>
              <a:xfrm>
                <a:off x="7524575" y="1281700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nm</a:t>
                </a:r>
                <a:endParaRPr lang="en-GB" baseline="-25000" dirty="0"/>
              </a:p>
            </p:txBody>
          </p: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1BF63FF4-721A-C856-CF95-59D0144B7F40}"/>
                </a:ext>
              </a:extLst>
            </p:cNvPr>
            <p:cNvGrpSpPr/>
            <p:nvPr/>
          </p:nvGrpSpPr>
          <p:grpSpPr>
            <a:xfrm>
              <a:off x="8172015" y="1512591"/>
              <a:ext cx="3126355" cy="535537"/>
              <a:chOff x="7532541" y="1943396"/>
              <a:chExt cx="3126355" cy="535537"/>
            </a:xfrm>
          </p:grpSpPr>
          <p:sp>
            <p:nvSpPr>
              <p:cNvPr id="262" name="Rectangle: Rounded Corners 261">
                <a:extLst>
                  <a:ext uri="{FF2B5EF4-FFF2-40B4-BE49-F238E27FC236}">
                    <a16:creationId xmlns:a16="http://schemas.microsoft.com/office/drawing/2014/main" id="{C606269A-EB0F-3CEE-C776-3CCAB3D195CE}"/>
                  </a:ext>
                </a:extLst>
              </p:cNvPr>
              <p:cNvSpPr/>
              <p:nvPr/>
            </p:nvSpPr>
            <p:spPr>
              <a:xfrm>
                <a:off x="7664012" y="1943396"/>
                <a:ext cx="2844764" cy="535537"/>
              </a:xfrm>
              <a:prstGeom prst="roundRect">
                <a:avLst/>
              </a:prstGeom>
              <a:solidFill>
                <a:srgbClr val="F4E2F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id="{500B2E00-1251-1D69-252A-0A62A697EC19}"/>
                  </a:ext>
                </a:extLst>
              </p:cNvPr>
              <p:cNvSpPr txBox="1"/>
              <p:nvPr/>
            </p:nvSpPr>
            <p:spPr>
              <a:xfrm>
                <a:off x="7532541" y="2022974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nm</a:t>
                </a:r>
                <a:endParaRPr lang="en-GB" baseline="-25000" dirty="0"/>
              </a:p>
            </p:txBody>
          </p:sp>
        </p:grp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BF8D982D-3A01-3B43-58D2-9ED0AB353E79}"/>
                </a:ext>
              </a:extLst>
            </p:cNvPr>
            <p:cNvGrpSpPr/>
            <p:nvPr/>
          </p:nvGrpSpPr>
          <p:grpSpPr>
            <a:xfrm>
              <a:off x="8156078" y="3102702"/>
              <a:ext cx="3126355" cy="518623"/>
              <a:chOff x="7524575" y="2178605"/>
              <a:chExt cx="3126355" cy="518623"/>
            </a:xfrm>
          </p:grpSpPr>
          <p:sp>
            <p:nvSpPr>
              <p:cNvPr id="260" name="Rectangle: Rounded Corners 259">
                <a:extLst>
                  <a:ext uri="{FF2B5EF4-FFF2-40B4-BE49-F238E27FC236}">
                    <a16:creationId xmlns:a16="http://schemas.microsoft.com/office/drawing/2014/main" id="{A96E116E-B78B-49F7-D6B1-A1BE4A1ECC68}"/>
                  </a:ext>
                </a:extLst>
              </p:cNvPr>
              <p:cNvSpPr/>
              <p:nvPr/>
            </p:nvSpPr>
            <p:spPr>
              <a:xfrm>
                <a:off x="7682673" y="2178605"/>
                <a:ext cx="2826103" cy="51862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8E7EFCD6-F6C3-1FE8-8383-6BD7E540F775}"/>
                  </a:ext>
                </a:extLst>
              </p:cNvPr>
              <p:cNvSpPr txBox="1"/>
              <p:nvPr/>
            </p:nvSpPr>
            <p:spPr>
              <a:xfrm>
                <a:off x="7524575" y="2272300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µm</a:t>
                </a:r>
                <a:endParaRPr lang="en-GB" baseline="-25000" dirty="0"/>
              </a:p>
            </p:txBody>
          </p:sp>
        </p:grp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471FE1CC-0B5F-D014-B1BB-B47B8C193F3C}"/>
                </a:ext>
              </a:extLst>
            </p:cNvPr>
            <p:cNvGrpSpPr/>
            <p:nvPr/>
          </p:nvGrpSpPr>
          <p:grpSpPr>
            <a:xfrm>
              <a:off x="8164049" y="3702568"/>
              <a:ext cx="3126355" cy="535537"/>
              <a:chOff x="7532546" y="2914946"/>
              <a:chExt cx="3126355" cy="535537"/>
            </a:xfrm>
          </p:grpSpPr>
          <p:sp>
            <p:nvSpPr>
              <p:cNvPr id="258" name="Rectangle: Rounded Corners 257">
                <a:extLst>
                  <a:ext uri="{FF2B5EF4-FFF2-40B4-BE49-F238E27FC236}">
                    <a16:creationId xmlns:a16="http://schemas.microsoft.com/office/drawing/2014/main" id="{369D4C15-34E8-E6D0-F31E-0CD4FEEBD2F4}"/>
                  </a:ext>
                </a:extLst>
              </p:cNvPr>
              <p:cNvSpPr/>
              <p:nvPr/>
            </p:nvSpPr>
            <p:spPr>
              <a:xfrm>
                <a:off x="7664012" y="2914946"/>
                <a:ext cx="2844764" cy="535537"/>
              </a:xfrm>
              <a:prstGeom prst="roundRect">
                <a:avLst/>
              </a:prstGeom>
              <a:solidFill>
                <a:srgbClr val="F4E2F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9" name="TextBox 258">
                <a:extLst>
                  <a:ext uri="{FF2B5EF4-FFF2-40B4-BE49-F238E27FC236}">
                    <a16:creationId xmlns:a16="http://schemas.microsoft.com/office/drawing/2014/main" id="{8C8C738C-E7D6-B52B-BD99-390987DB8060}"/>
                  </a:ext>
                </a:extLst>
              </p:cNvPr>
              <p:cNvSpPr txBox="1"/>
              <p:nvPr/>
            </p:nvSpPr>
            <p:spPr>
              <a:xfrm>
                <a:off x="7532546" y="3025961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µm</a:t>
                </a:r>
                <a:endParaRPr lang="en-GB" baseline="-25000" dirty="0"/>
              </a:p>
            </p:txBody>
          </p:sp>
        </p:grpSp>
      </p:grpSp>
      <p:sp>
        <p:nvSpPr>
          <p:cNvPr id="280" name="TextBox 279">
            <a:extLst>
              <a:ext uri="{FF2B5EF4-FFF2-40B4-BE49-F238E27FC236}">
                <a16:creationId xmlns:a16="http://schemas.microsoft.com/office/drawing/2014/main" id="{DFE1EECD-A811-FBFE-B730-CBE59892F35F}"/>
              </a:ext>
            </a:extLst>
          </p:cNvPr>
          <p:cNvSpPr txBox="1">
            <a:spLocks noChangeAspect="1"/>
          </p:cNvSpPr>
          <p:nvPr/>
        </p:nvSpPr>
        <p:spPr>
          <a:xfrm>
            <a:off x="20647055" y="6138384"/>
            <a:ext cx="2511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Electrospinning</a:t>
            </a:r>
          </a:p>
        </p:txBody>
      </p: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D8A66135-5C7F-F474-E508-EA111271B6C9}"/>
              </a:ext>
            </a:extLst>
          </p:cNvPr>
          <p:cNvGrpSpPr>
            <a:grpSpLocks noChangeAspect="1"/>
          </p:cNvGrpSpPr>
          <p:nvPr/>
        </p:nvGrpSpPr>
        <p:grpSpPr>
          <a:xfrm>
            <a:off x="19805974" y="13427827"/>
            <a:ext cx="3183241" cy="4058901"/>
            <a:chOff x="8115134" y="284355"/>
            <a:chExt cx="3183241" cy="4058901"/>
          </a:xfrm>
        </p:grpSpPr>
        <p:sp>
          <p:nvSpPr>
            <p:cNvPr id="267" name="Rectangle: Rounded Corners 266">
              <a:extLst>
                <a:ext uri="{FF2B5EF4-FFF2-40B4-BE49-F238E27FC236}">
                  <a16:creationId xmlns:a16="http://schemas.microsoft.com/office/drawing/2014/main" id="{041B9897-83A5-E1C2-0F0A-751990C1A3A1}"/>
                </a:ext>
              </a:extLst>
            </p:cNvPr>
            <p:cNvSpPr/>
            <p:nvPr/>
          </p:nvSpPr>
          <p:spPr>
            <a:xfrm>
              <a:off x="8115134" y="284355"/>
              <a:ext cx="3167299" cy="4058901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0CD25A9E-D606-1D09-D0B2-09F2DE76A371}"/>
                </a:ext>
              </a:extLst>
            </p:cNvPr>
            <p:cNvGrpSpPr/>
            <p:nvPr/>
          </p:nvGrpSpPr>
          <p:grpSpPr>
            <a:xfrm>
              <a:off x="8164049" y="899082"/>
              <a:ext cx="3126355" cy="518623"/>
              <a:chOff x="7524575" y="1207055"/>
              <a:chExt cx="3126355" cy="518623"/>
            </a:xfrm>
          </p:grpSpPr>
          <p:sp>
            <p:nvSpPr>
              <p:cNvPr id="278" name="Rectangle: Rounded Corners 277">
                <a:extLst>
                  <a:ext uri="{FF2B5EF4-FFF2-40B4-BE49-F238E27FC236}">
                    <a16:creationId xmlns:a16="http://schemas.microsoft.com/office/drawing/2014/main" id="{B6221A15-802C-EFCC-7185-54618B92F5A8}"/>
                  </a:ext>
                </a:extLst>
              </p:cNvPr>
              <p:cNvSpPr/>
              <p:nvPr/>
            </p:nvSpPr>
            <p:spPr>
              <a:xfrm>
                <a:off x="7682673" y="1207055"/>
                <a:ext cx="2826103" cy="51862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9" name="TextBox 278">
                <a:extLst>
                  <a:ext uri="{FF2B5EF4-FFF2-40B4-BE49-F238E27FC236}">
                    <a16:creationId xmlns:a16="http://schemas.microsoft.com/office/drawing/2014/main" id="{D7E1FFC7-DB57-3599-7102-4B7E5E01785F}"/>
                  </a:ext>
                </a:extLst>
              </p:cNvPr>
              <p:cNvSpPr txBox="1"/>
              <p:nvPr/>
            </p:nvSpPr>
            <p:spPr>
              <a:xfrm>
                <a:off x="7524575" y="1281700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nm</a:t>
                </a:r>
                <a:endParaRPr lang="en-GB" baseline="-25000" dirty="0"/>
              </a:p>
            </p:txBody>
          </p:sp>
        </p:grp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11185294-E628-B715-EFD2-7452D420E627}"/>
                </a:ext>
              </a:extLst>
            </p:cNvPr>
            <p:cNvGrpSpPr/>
            <p:nvPr/>
          </p:nvGrpSpPr>
          <p:grpSpPr>
            <a:xfrm>
              <a:off x="8172020" y="1512591"/>
              <a:ext cx="3126355" cy="535537"/>
              <a:chOff x="7532546" y="1943396"/>
              <a:chExt cx="3126355" cy="535537"/>
            </a:xfrm>
          </p:grpSpPr>
          <p:sp>
            <p:nvSpPr>
              <p:cNvPr id="276" name="Rectangle: Rounded Corners 275">
                <a:extLst>
                  <a:ext uri="{FF2B5EF4-FFF2-40B4-BE49-F238E27FC236}">
                    <a16:creationId xmlns:a16="http://schemas.microsoft.com/office/drawing/2014/main" id="{FCD3CB26-6A4B-5479-629F-F26510673D3D}"/>
                  </a:ext>
                </a:extLst>
              </p:cNvPr>
              <p:cNvSpPr/>
              <p:nvPr/>
            </p:nvSpPr>
            <p:spPr>
              <a:xfrm>
                <a:off x="7664012" y="1943396"/>
                <a:ext cx="2844764" cy="535537"/>
              </a:xfrm>
              <a:prstGeom prst="roundRect">
                <a:avLst/>
              </a:prstGeom>
              <a:solidFill>
                <a:srgbClr val="F4E2F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7" name="TextBox 276">
                <a:extLst>
                  <a:ext uri="{FF2B5EF4-FFF2-40B4-BE49-F238E27FC236}">
                    <a16:creationId xmlns:a16="http://schemas.microsoft.com/office/drawing/2014/main" id="{006D219D-97F9-EBD4-8265-7FCC83F5E9F9}"/>
                  </a:ext>
                </a:extLst>
              </p:cNvPr>
              <p:cNvSpPr txBox="1"/>
              <p:nvPr/>
            </p:nvSpPr>
            <p:spPr>
              <a:xfrm>
                <a:off x="7532546" y="2035361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nm</a:t>
                </a:r>
                <a:endParaRPr lang="en-GB" baseline="-25000" dirty="0"/>
              </a:p>
            </p:txBody>
          </p: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D8A5B5E1-E358-BF3E-B460-74228C141D5F}"/>
                </a:ext>
              </a:extLst>
            </p:cNvPr>
            <p:cNvGrpSpPr/>
            <p:nvPr/>
          </p:nvGrpSpPr>
          <p:grpSpPr>
            <a:xfrm>
              <a:off x="8153910" y="2873965"/>
              <a:ext cx="3126355" cy="518623"/>
              <a:chOff x="7522407" y="1949868"/>
              <a:chExt cx="3126355" cy="518623"/>
            </a:xfrm>
          </p:grpSpPr>
          <p:sp>
            <p:nvSpPr>
              <p:cNvPr id="274" name="Rectangle: Rounded Corners 273">
                <a:extLst>
                  <a:ext uri="{FF2B5EF4-FFF2-40B4-BE49-F238E27FC236}">
                    <a16:creationId xmlns:a16="http://schemas.microsoft.com/office/drawing/2014/main" id="{C7D47A82-708E-4AB9-C6ED-F440087A3F6E}"/>
                  </a:ext>
                </a:extLst>
              </p:cNvPr>
              <p:cNvSpPr/>
              <p:nvPr/>
            </p:nvSpPr>
            <p:spPr>
              <a:xfrm>
                <a:off x="7701637" y="1949868"/>
                <a:ext cx="2826103" cy="51862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5" name="TextBox 274">
                <a:extLst>
                  <a:ext uri="{FF2B5EF4-FFF2-40B4-BE49-F238E27FC236}">
                    <a16:creationId xmlns:a16="http://schemas.microsoft.com/office/drawing/2014/main" id="{6E04D9B7-B2B9-57E6-941F-6723BB347342}"/>
                  </a:ext>
                </a:extLst>
              </p:cNvPr>
              <p:cNvSpPr txBox="1"/>
              <p:nvPr/>
            </p:nvSpPr>
            <p:spPr>
              <a:xfrm>
                <a:off x="7522407" y="2061033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µm</a:t>
                </a:r>
                <a:endParaRPr lang="en-GB" baseline="-25000" dirty="0"/>
              </a:p>
            </p:txBody>
          </p: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E129446D-246F-17C3-DCF5-1B85FA125D8F}"/>
                </a:ext>
              </a:extLst>
            </p:cNvPr>
            <p:cNvGrpSpPr/>
            <p:nvPr/>
          </p:nvGrpSpPr>
          <p:grpSpPr>
            <a:xfrm>
              <a:off x="8162903" y="3550998"/>
              <a:ext cx="3126355" cy="535537"/>
              <a:chOff x="7531400" y="2763376"/>
              <a:chExt cx="3126355" cy="535537"/>
            </a:xfrm>
          </p:grpSpPr>
          <p:sp>
            <p:nvSpPr>
              <p:cNvPr id="272" name="Rectangle: Rounded Corners 271">
                <a:extLst>
                  <a:ext uri="{FF2B5EF4-FFF2-40B4-BE49-F238E27FC236}">
                    <a16:creationId xmlns:a16="http://schemas.microsoft.com/office/drawing/2014/main" id="{EEC6FA80-724F-BF06-A83E-661772598862}"/>
                  </a:ext>
                </a:extLst>
              </p:cNvPr>
              <p:cNvSpPr/>
              <p:nvPr/>
            </p:nvSpPr>
            <p:spPr>
              <a:xfrm>
                <a:off x="7692307" y="2763376"/>
                <a:ext cx="2844764" cy="535537"/>
              </a:xfrm>
              <a:prstGeom prst="roundRect">
                <a:avLst/>
              </a:prstGeom>
              <a:solidFill>
                <a:srgbClr val="F4E2F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3" name="TextBox 272">
                <a:extLst>
                  <a:ext uri="{FF2B5EF4-FFF2-40B4-BE49-F238E27FC236}">
                    <a16:creationId xmlns:a16="http://schemas.microsoft.com/office/drawing/2014/main" id="{9B533082-61FE-D549-BD85-4F9995EAFE4E}"/>
                  </a:ext>
                </a:extLst>
              </p:cNvPr>
              <p:cNvSpPr txBox="1"/>
              <p:nvPr/>
            </p:nvSpPr>
            <p:spPr>
              <a:xfrm>
                <a:off x="7531400" y="2872907"/>
                <a:ext cx="31263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Air Filter. Egyptian Blue - µm</a:t>
                </a:r>
                <a:endParaRPr lang="en-GB" baseline="-25000" dirty="0"/>
              </a:p>
            </p:txBody>
          </p:sp>
        </p:grpSp>
      </p:grpSp>
      <p:sp>
        <p:nvSpPr>
          <p:cNvPr id="281" name="TextBox 280">
            <a:extLst>
              <a:ext uri="{FF2B5EF4-FFF2-40B4-BE49-F238E27FC236}">
                <a16:creationId xmlns:a16="http://schemas.microsoft.com/office/drawing/2014/main" id="{09069CD1-E7C9-AB21-41E4-79D31D26BC81}"/>
              </a:ext>
            </a:extLst>
          </p:cNvPr>
          <p:cNvSpPr txBox="1">
            <a:spLocks noChangeAspect="1"/>
          </p:cNvSpPr>
          <p:nvPr/>
        </p:nvSpPr>
        <p:spPr>
          <a:xfrm>
            <a:off x="20648247" y="13535253"/>
            <a:ext cx="2511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Spray Coating</a:t>
            </a: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397A0849-46A0-C117-DF42-428438C97B97}"/>
              </a:ext>
            </a:extLst>
          </p:cNvPr>
          <p:cNvSpPr txBox="1"/>
          <p:nvPr/>
        </p:nvSpPr>
        <p:spPr>
          <a:xfrm>
            <a:off x="16920928" y="3594207"/>
            <a:ext cx="81966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/>
              <a:t>Incorporation Step</a:t>
            </a:r>
          </a:p>
          <a:p>
            <a:pPr algn="ctr"/>
            <a:r>
              <a:rPr lang="en-GB" sz="3200" b="1" u="sng" dirty="0"/>
              <a:t>The different colours for the products represents that Bio-SiO</a:t>
            </a:r>
            <a:r>
              <a:rPr lang="en-GB" sz="3200" b="1" u="sng" baseline="-25000" dirty="0"/>
              <a:t>2</a:t>
            </a:r>
            <a:r>
              <a:rPr lang="en-GB" sz="3200" b="1" u="sng" dirty="0"/>
              <a:t> or commercial SiO</a:t>
            </a:r>
            <a:r>
              <a:rPr lang="en-GB" sz="3200" b="1" u="sng" baseline="-25000" dirty="0"/>
              <a:t>2</a:t>
            </a:r>
            <a:r>
              <a:rPr lang="en-GB" sz="3200" b="1" u="sng" dirty="0"/>
              <a:t> could be utilised in the synthesis of EB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ACFE801-E499-ABC9-0339-B4CDF3C12A93}"/>
              </a:ext>
            </a:extLst>
          </p:cNvPr>
          <p:cNvGrpSpPr/>
          <p:nvPr/>
        </p:nvGrpSpPr>
        <p:grpSpPr>
          <a:xfrm>
            <a:off x="4813302" y="10406911"/>
            <a:ext cx="3126355" cy="1243108"/>
            <a:chOff x="8193214" y="13001629"/>
            <a:chExt cx="3126355" cy="1396268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EE039BA7-A2B6-E1B7-15DF-7E452BC37529}"/>
                </a:ext>
              </a:extLst>
            </p:cNvPr>
            <p:cNvSpPr/>
            <p:nvPr/>
          </p:nvSpPr>
          <p:spPr>
            <a:xfrm>
              <a:off x="8380257" y="13001629"/>
              <a:ext cx="2876812" cy="1396268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5" name="TextBox 8">
              <a:extLst>
                <a:ext uri="{FF2B5EF4-FFF2-40B4-BE49-F238E27FC236}">
                  <a16:creationId xmlns:a16="http://schemas.microsoft.com/office/drawing/2014/main" id="{E64DF20A-2499-9525-A474-97E3F2571324}"/>
                </a:ext>
              </a:extLst>
            </p:cNvPr>
            <p:cNvSpPr txBox="1"/>
            <p:nvPr/>
          </p:nvSpPr>
          <p:spPr>
            <a:xfrm>
              <a:off x="8193214" y="13156322"/>
              <a:ext cx="3126355" cy="103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KDFs: </a:t>
              </a:r>
            </a:p>
            <a:p>
              <a:pPr algn="ctr"/>
              <a:r>
                <a:rPr lang="en-GB" dirty="0"/>
                <a:t>heating time (32, 48, 64 h);</a:t>
              </a:r>
            </a:p>
            <a:p>
              <a:pPr algn="ctr"/>
              <a:r>
                <a:rPr lang="en-GB" dirty="0"/>
                <a:t>washing step (</a:t>
              </a:r>
              <a:r>
                <a:rPr lang="en-GB" dirty="0" err="1"/>
                <a:t>yes,no</a:t>
              </a:r>
              <a:r>
                <a:rPr lang="en-GB" dirty="0"/>
                <a:t>).</a:t>
              </a:r>
              <a:endParaRPr lang="en-GB" baseline="-250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70DBFEA-F422-7E14-56CD-995BA749FA9C}"/>
              </a:ext>
            </a:extLst>
          </p:cNvPr>
          <p:cNvGrpSpPr/>
          <p:nvPr/>
        </p:nvGrpSpPr>
        <p:grpSpPr>
          <a:xfrm>
            <a:off x="26179152" y="8899137"/>
            <a:ext cx="1903058" cy="646331"/>
            <a:chOff x="8255485" y="12974117"/>
            <a:chExt cx="3126355" cy="72596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F3F935D-FA1C-BA1B-3979-5BD367F5C336}"/>
                </a:ext>
              </a:extLst>
            </p:cNvPr>
            <p:cNvSpPr/>
            <p:nvPr/>
          </p:nvSpPr>
          <p:spPr>
            <a:xfrm>
              <a:off x="8380258" y="13001629"/>
              <a:ext cx="2876813" cy="698451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1AFE4F4-4000-A5A0-65A5-2E9A400FEBFA}"/>
                </a:ext>
              </a:extLst>
            </p:cNvPr>
            <p:cNvSpPr txBox="1"/>
            <p:nvPr/>
          </p:nvSpPr>
          <p:spPr>
            <a:xfrm>
              <a:off x="8255485" y="12974117"/>
              <a:ext cx="3126355" cy="725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Key Decision Factors</a:t>
              </a:r>
              <a:endParaRPr lang="en-GB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6150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3592</TotalTime>
  <Words>372</Words>
  <Application>Microsoft Office PowerPoint</Application>
  <PresentationFormat>Custom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Ben Murray</cp:lastModifiedBy>
  <cp:revision>65</cp:revision>
  <dcterms:created xsi:type="dcterms:W3CDTF">2023-11-29T08:53:47Z</dcterms:created>
  <dcterms:modified xsi:type="dcterms:W3CDTF">2024-05-07T13:44:11Z</dcterms:modified>
</cp:coreProperties>
</file>