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9" r:id="rId2"/>
  </p:sldIdLst>
  <p:sldSz cx="29159200" cy="198008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EF2"/>
    <a:srgbClr val="F4E2F4"/>
    <a:srgbClr val="087E8B"/>
    <a:srgbClr val="0B3954"/>
    <a:srgbClr val="BFD7EA"/>
    <a:srgbClr val="D3E3F1"/>
    <a:srgbClr val="F9FBFD"/>
    <a:srgbClr val="E7FBFD"/>
    <a:srgbClr val="D4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40" d="100"/>
          <a:sy n="40" d="100"/>
        </p:scale>
        <p:origin x="3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6940" y="3240564"/>
            <a:ext cx="24785320" cy="6893642"/>
          </a:xfrm>
        </p:spPr>
        <p:txBody>
          <a:bodyPr anchor="b"/>
          <a:lstStyle>
            <a:lvl1pPr algn="ctr"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4900" y="10400051"/>
            <a:ext cx="21869400" cy="4780630"/>
          </a:xfrm>
        </p:spPr>
        <p:txBody>
          <a:bodyPr/>
          <a:lstStyle>
            <a:lvl1pPr marL="0" indent="0" algn="ctr">
              <a:buNone/>
              <a:defRPr sz="6930"/>
            </a:lvl1pPr>
            <a:lvl2pPr marL="1320074" indent="0" algn="ctr">
              <a:buNone/>
              <a:defRPr sz="5775"/>
            </a:lvl2pPr>
            <a:lvl3pPr marL="2640147" indent="0" algn="ctr">
              <a:buNone/>
              <a:defRPr sz="5197"/>
            </a:lvl3pPr>
            <a:lvl4pPr marL="3960221" indent="0" algn="ctr">
              <a:buNone/>
              <a:defRPr sz="4620"/>
            </a:lvl4pPr>
            <a:lvl5pPr marL="5280294" indent="0" algn="ctr">
              <a:buNone/>
              <a:defRPr sz="4620"/>
            </a:lvl5pPr>
            <a:lvl6pPr marL="6600368" indent="0" algn="ctr">
              <a:buNone/>
              <a:defRPr sz="4620"/>
            </a:lvl6pPr>
            <a:lvl7pPr marL="7920441" indent="0" algn="ctr">
              <a:buNone/>
              <a:defRPr sz="4620"/>
            </a:lvl7pPr>
            <a:lvl8pPr marL="9240515" indent="0" algn="ctr">
              <a:buNone/>
              <a:defRPr sz="4620"/>
            </a:lvl8pPr>
            <a:lvl9pPr marL="10560588" indent="0" algn="ctr">
              <a:buNone/>
              <a:defRPr sz="46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0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4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7054" y="1054214"/>
            <a:ext cx="6287453" cy="1678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696" y="1054214"/>
            <a:ext cx="18497868" cy="1678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83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7DDE9249-BB5D-352D-7A63-4AEC6054DE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66761" y="18992200"/>
            <a:ext cx="1483316" cy="447301"/>
          </a:xfrm>
          <a:prstGeom prst="rect">
            <a:avLst/>
          </a:prstGeom>
        </p:spPr>
      </p:pic>
      <p:sp>
        <p:nvSpPr>
          <p:cNvPr id="11" name="CuadroTexto 2">
            <a:extLst>
              <a:ext uri="{FF2B5EF4-FFF2-40B4-BE49-F238E27FC236}">
                <a16:creationId xmlns:a16="http://schemas.microsoft.com/office/drawing/2014/main" id="{21C17E6B-B980-6D2A-24CD-C0395F8041B4}"/>
              </a:ext>
            </a:extLst>
          </p:cNvPr>
          <p:cNvSpPr txBox="1"/>
          <p:nvPr userDrawn="1"/>
        </p:nvSpPr>
        <p:spPr>
          <a:xfrm>
            <a:off x="20282005" y="18860397"/>
            <a:ext cx="6275569" cy="34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23" dirty="0"/>
              <a:t>INTEGRANO project – GA No: 101138414</a:t>
            </a:r>
          </a:p>
        </p:txBody>
      </p:sp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75D68033-F01D-92BD-0C98-11E4D8610D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9402" y="409317"/>
            <a:ext cx="3451202" cy="1573703"/>
          </a:xfrm>
          <a:prstGeom prst="rect">
            <a:avLst/>
          </a:prstGeom>
        </p:spPr>
      </p:pic>
      <p:cxnSp>
        <p:nvCxnSpPr>
          <p:cNvPr id="2" name="Connettore diritto 1">
            <a:extLst>
              <a:ext uri="{FF2B5EF4-FFF2-40B4-BE49-F238E27FC236}">
                <a16:creationId xmlns:a16="http://schemas.microsoft.com/office/drawing/2014/main" id="{F2561C66-B316-313E-0EF4-42A07B8F8282}"/>
              </a:ext>
            </a:extLst>
          </p:cNvPr>
          <p:cNvCxnSpPr/>
          <p:nvPr userDrawn="1"/>
        </p:nvCxnSpPr>
        <p:spPr>
          <a:xfrm>
            <a:off x="874777" y="18286869"/>
            <a:ext cx="27327241" cy="0"/>
          </a:xfrm>
          <a:prstGeom prst="line">
            <a:avLst/>
          </a:prstGeom>
          <a:ln w="12700">
            <a:solidFill>
              <a:srgbClr val="087E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88F3D40C-8E64-9FEB-DF83-E362245E4319}"/>
              </a:ext>
            </a:extLst>
          </p:cNvPr>
          <p:cNvSpPr/>
          <p:nvPr userDrawn="1"/>
        </p:nvSpPr>
        <p:spPr>
          <a:xfrm>
            <a:off x="20848830" y="310072"/>
            <a:ext cx="8310372" cy="1285620"/>
          </a:xfrm>
          <a:prstGeom prst="rect">
            <a:avLst/>
          </a:prstGeom>
          <a:solidFill>
            <a:srgbClr val="087E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4418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8E795C74-8F20-1DD1-C2B9-6CD64A18A1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20316358" y="310071"/>
            <a:ext cx="1064944" cy="1285622"/>
          </a:xfrm>
          <a:prstGeom prst="rect">
            <a:avLst/>
          </a:prstGeom>
        </p:spPr>
      </p:pic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4780D134-1455-5BFE-63E0-A025BF3B02F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9405" y="18502338"/>
            <a:ext cx="3804887" cy="97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7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4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510" y="4936477"/>
            <a:ext cx="25149810" cy="8236618"/>
          </a:xfrm>
        </p:spPr>
        <p:txBody>
          <a:bodyPr anchor="b"/>
          <a:lstStyle>
            <a:lvl1pPr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510" y="13251017"/>
            <a:ext cx="25149810" cy="4331443"/>
          </a:xfrm>
        </p:spPr>
        <p:txBody>
          <a:bodyPr/>
          <a:lstStyle>
            <a:lvl1pPr marL="0" indent="0">
              <a:buNone/>
              <a:defRPr sz="6930">
                <a:solidFill>
                  <a:schemeClr val="tx1"/>
                </a:solidFill>
              </a:defRPr>
            </a:lvl1pPr>
            <a:lvl2pPr marL="1320074" indent="0">
              <a:buNone/>
              <a:defRPr sz="5775">
                <a:solidFill>
                  <a:schemeClr val="tx1">
                    <a:tint val="75000"/>
                  </a:schemeClr>
                </a:solidFill>
              </a:defRPr>
            </a:lvl2pPr>
            <a:lvl3pPr marL="2640147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3pPr>
            <a:lvl4pPr marL="396022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4pPr>
            <a:lvl5pPr marL="5280294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5pPr>
            <a:lvl6pPr marL="660036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6pPr>
            <a:lvl7pPr marL="792044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7pPr>
            <a:lvl8pPr marL="9240515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8pPr>
            <a:lvl9pPr marL="1056058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69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184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17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054218"/>
            <a:ext cx="25149810" cy="3827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496" y="4853969"/>
            <a:ext cx="12335706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496" y="7232824"/>
            <a:ext cx="12335706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1847" y="4853969"/>
            <a:ext cx="12396458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1847" y="7232824"/>
            <a:ext cx="12396458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1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1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41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6458" y="2850966"/>
            <a:ext cx="14761845" cy="14071464"/>
          </a:xfrm>
        </p:spPr>
        <p:txBody>
          <a:bodyPr/>
          <a:lstStyle>
            <a:lvl1pPr>
              <a:defRPr sz="9239"/>
            </a:lvl1pPr>
            <a:lvl2pPr>
              <a:defRPr sz="8084"/>
            </a:lvl2pPr>
            <a:lvl3pPr>
              <a:defRPr sz="6930"/>
            </a:lvl3pPr>
            <a:lvl4pPr>
              <a:defRPr sz="5775"/>
            </a:lvl4pPr>
            <a:lvl5pPr>
              <a:defRPr sz="5775"/>
            </a:lvl5pPr>
            <a:lvl6pPr>
              <a:defRPr sz="5775"/>
            </a:lvl6pPr>
            <a:lvl7pPr>
              <a:defRPr sz="5775"/>
            </a:lvl7pPr>
            <a:lvl8pPr>
              <a:defRPr sz="5775"/>
            </a:lvl8pPr>
            <a:lvl9pPr>
              <a:defRPr sz="57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2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6458" y="2850966"/>
            <a:ext cx="14761845" cy="14071464"/>
          </a:xfrm>
        </p:spPr>
        <p:txBody>
          <a:bodyPr anchor="t"/>
          <a:lstStyle>
            <a:lvl1pPr marL="0" indent="0">
              <a:buNone/>
              <a:defRPr sz="9239"/>
            </a:lvl1pPr>
            <a:lvl2pPr marL="1320074" indent="0">
              <a:buNone/>
              <a:defRPr sz="8084"/>
            </a:lvl2pPr>
            <a:lvl3pPr marL="2640147" indent="0">
              <a:buNone/>
              <a:defRPr sz="6930"/>
            </a:lvl3pPr>
            <a:lvl4pPr marL="3960221" indent="0">
              <a:buNone/>
              <a:defRPr sz="5775"/>
            </a:lvl4pPr>
            <a:lvl5pPr marL="5280294" indent="0">
              <a:buNone/>
              <a:defRPr sz="5775"/>
            </a:lvl5pPr>
            <a:lvl6pPr marL="6600368" indent="0">
              <a:buNone/>
              <a:defRPr sz="5775"/>
            </a:lvl6pPr>
            <a:lvl7pPr marL="7920441" indent="0">
              <a:buNone/>
              <a:defRPr sz="5775"/>
            </a:lvl7pPr>
            <a:lvl8pPr marL="9240515" indent="0">
              <a:buNone/>
              <a:defRPr sz="5775"/>
            </a:lvl8pPr>
            <a:lvl9pPr marL="10560588" indent="0">
              <a:buNone/>
              <a:defRPr sz="57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5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695" y="1054218"/>
            <a:ext cx="25149810" cy="382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695" y="5271069"/>
            <a:ext cx="25149810" cy="12563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69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8985" y="18352494"/>
            <a:ext cx="984123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368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8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l" defTabSz="2640147" rtl="0" eaLnBrk="1" latinLnBrk="0" hangingPunct="1">
        <a:lnSpc>
          <a:spcPct val="90000"/>
        </a:lnSpc>
        <a:spcBef>
          <a:spcPct val="0"/>
        </a:spcBef>
        <a:buNone/>
        <a:defRPr sz="127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0037" indent="-660037" algn="l" defTabSz="2640147" rtl="0" eaLnBrk="1" latinLnBrk="0" hangingPunct="1">
        <a:lnSpc>
          <a:spcPct val="90000"/>
        </a:lnSpc>
        <a:spcBef>
          <a:spcPts val="2887"/>
        </a:spcBef>
        <a:buFont typeface="Arial" panose="020B0604020202020204" pitchFamily="34" charset="0"/>
        <a:buChar char="•"/>
        <a:defRPr sz="8084" kern="1200">
          <a:solidFill>
            <a:schemeClr val="tx1"/>
          </a:solidFill>
          <a:latin typeface="+mn-lt"/>
          <a:ea typeface="+mn-ea"/>
          <a:cs typeface="+mn-cs"/>
        </a:defRPr>
      </a:lvl1pPr>
      <a:lvl2pPr marL="1980110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6930" kern="1200">
          <a:solidFill>
            <a:schemeClr val="tx1"/>
          </a:solidFill>
          <a:latin typeface="+mn-lt"/>
          <a:ea typeface="+mn-ea"/>
          <a:cs typeface="+mn-cs"/>
        </a:defRPr>
      </a:lvl2pPr>
      <a:lvl3pPr marL="3300184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775" kern="1200">
          <a:solidFill>
            <a:schemeClr val="tx1"/>
          </a:solidFill>
          <a:latin typeface="+mn-lt"/>
          <a:ea typeface="+mn-ea"/>
          <a:cs typeface="+mn-cs"/>
        </a:defRPr>
      </a:lvl3pPr>
      <a:lvl4pPr marL="4620257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940331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726040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8580478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900552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122062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1pPr>
      <a:lvl2pPr marL="132007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2pPr>
      <a:lvl3pPr marL="2640147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3pPr>
      <a:lvl4pPr marL="396022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28029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660036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792044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240515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056058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E8D328E-5B25-A91A-5741-8776342B1FED}"/>
              </a:ext>
            </a:extLst>
          </p:cNvPr>
          <p:cNvCxnSpPr>
            <a:cxnSpLocks/>
            <a:stCxn id="334" idx="2"/>
            <a:endCxn id="54" idx="0"/>
          </p:cNvCxnSpPr>
          <p:nvPr/>
        </p:nvCxnSpPr>
        <p:spPr>
          <a:xfrm flipH="1">
            <a:off x="7320096" y="15494056"/>
            <a:ext cx="775" cy="94239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F83B999-1121-6F3E-523E-B3CA6F346145}"/>
              </a:ext>
            </a:extLst>
          </p:cNvPr>
          <p:cNvCxnSpPr>
            <a:cxnSpLocks/>
            <a:stCxn id="41" idx="2"/>
            <a:endCxn id="14" idx="0"/>
          </p:cNvCxnSpPr>
          <p:nvPr/>
        </p:nvCxnSpPr>
        <p:spPr>
          <a:xfrm flipH="1">
            <a:off x="7334669" y="10041949"/>
            <a:ext cx="1449731" cy="103542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67CC552-1E4B-D25C-3B29-AEBB1B246066}"/>
              </a:ext>
            </a:extLst>
          </p:cNvPr>
          <p:cNvCxnSpPr>
            <a:cxnSpLocks/>
            <a:stCxn id="4" idx="2"/>
            <a:endCxn id="14" idx="0"/>
          </p:cNvCxnSpPr>
          <p:nvPr/>
        </p:nvCxnSpPr>
        <p:spPr>
          <a:xfrm>
            <a:off x="6027041" y="9925405"/>
            <a:ext cx="1307628" cy="115196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C65E8EB-3C1D-9451-86AE-BAB5EB950337}"/>
              </a:ext>
            </a:extLst>
          </p:cNvPr>
          <p:cNvCxnSpPr>
            <a:stCxn id="14" idx="2"/>
            <a:endCxn id="329" idx="0"/>
          </p:cNvCxnSpPr>
          <p:nvPr/>
        </p:nvCxnSpPr>
        <p:spPr>
          <a:xfrm flipH="1">
            <a:off x="7327786" y="12000701"/>
            <a:ext cx="6883" cy="85926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ectangle: Rounded Corners 312">
            <a:extLst>
              <a:ext uri="{FF2B5EF4-FFF2-40B4-BE49-F238E27FC236}">
                <a16:creationId xmlns:a16="http://schemas.microsoft.com/office/drawing/2014/main" id="{967EEBA8-2AD1-CF49-3EEB-FA8E1966F26E}"/>
              </a:ext>
            </a:extLst>
          </p:cNvPr>
          <p:cNvSpPr>
            <a:spLocks noChangeAspect="1"/>
          </p:cNvSpPr>
          <p:nvPr/>
        </p:nvSpPr>
        <p:spPr>
          <a:xfrm>
            <a:off x="23783346" y="13590446"/>
            <a:ext cx="3374332" cy="2032015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65E90B7F-9D6A-4EB2-8ECF-142400CE24D2}"/>
              </a:ext>
            </a:extLst>
          </p:cNvPr>
          <p:cNvSpPr txBox="1">
            <a:spLocks noChangeAspect="1"/>
          </p:cNvSpPr>
          <p:nvPr/>
        </p:nvSpPr>
        <p:spPr>
          <a:xfrm>
            <a:off x="24046040" y="13613156"/>
            <a:ext cx="31935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For each of the following processes, which variables will be changed? If yes, which?</a:t>
            </a:r>
          </a:p>
          <a:p>
            <a:endParaRPr lang="en-GB" dirty="0"/>
          </a:p>
          <a:p>
            <a:r>
              <a:rPr lang="en-GB" dirty="0"/>
              <a:t>Foam production – filler combination, and lid or no lid.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15" name="Rectangle: Rounded Corners 314">
            <a:extLst>
              <a:ext uri="{FF2B5EF4-FFF2-40B4-BE49-F238E27FC236}">
                <a16:creationId xmlns:a16="http://schemas.microsoft.com/office/drawing/2014/main" id="{4FD78A4B-B70C-B1FD-F0D9-D0A8E37A3EC6}"/>
              </a:ext>
            </a:extLst>
          </p:cNvPr>
          <p:cNvSpPr>
            <a:spLocks noChangeAspect="1"/>
          </p:cNvSpPr>
          <p:nvPr/>
        </p:nvSpPr>
        <p:spPr>
          <a:xfrm>
            <a:off x="24668295" y="7513799"/>
            <a:ext cx="1368497" cy="6080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93EED7A3-126C-8E23-983D-168AF56BE8C0}"/>
              </a:ext>
            </a:extLst>
          </p:cNvPr>
          <p:cNvSpPr txBox="1">
            <a:spLocks noChangeAspect="1"/>
          </p:cNvSpPr>
          <p:nvPr/>
        </p:nvSpPr>
        <p:spPr>
          <a:xfrm>
            <a:off x="24600999" y="7633151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Process</a:t>
            </a:r>
          </a:p>
        </p:txBody>
      </p:sp>
      <p:sp>
        <p:nvSpPr>
          <p:cNvPr id="317" name="Rectangle: Rounded Corners 316">
            <a:extLst>
              <a:ext uri="{FF2B5EF4-FFF2-40B4-BE49-F238E27FC236}">
                <a16:creationId xmlns:a16="http://schemas.microsoft.com/office/drawing/2014/main" id="{42E22F1D-C35F-553E-A442-B7A8EB8496D6}"/>
              </a:ext>
            </a:extLst>
          </p:cNvPr>
          <p:cNvSpPr>
            <a:spLocks noChangeAspect="1"/>
          </p:cNvSpPr>
          <p:nvPr/>
        </p:nvSpPr>
        <p:spPr>
          <a:xfrm>
            <a:off x="24679066" y="9738394"/>
            <a:ext cx="1371600" cy="535537"/>
          </a:xfrm>
          <a:prstGeom prst="roundRect">
            <a:avLst/>
          </a:prstGeom>
          <a:solidFill>
            <a:srgbClr val="F4E2F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97DB40C0-AD14-7685-89E8-3AEE018BBAAC}"/>
              </a:ext>
            </a:extLst>
          </p:cNvPr>
          <p:cNvSpPr txBox="1">
            <a:spLocks noChangeAspect="1"/>
          </p:cNvSpPr>
          <p:nvPr/>
        </p:nvSpPr>
        <p:spPr>
          <a:xfrm>
            <a:off x="24656823" y="9842952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C2256467-24D2-D775-2E91-97FB2997AAF7}"/>
              </a:ext>
            </a:extLst>
          </p:cNvPr>
          <p:cNvGrpSpPr>
            <a:grpSpLocks noChangeAspect="1"/>
          </p:cNvGrpSpPr>
          <p:nvPr/>
        </p:nvGrpSpPr>
        <p:grpSpPr>
          <a:xfrm>
            <a:off x="24402641" y="11148719"/>
            <a:ext cx="2013119" cy="392424"/>
            <a:chOff x="3475883" y="5940538"/>
            <a:chExt cx="2013119" cy="392424"/>
          </a:xfrm>
        </p:grpSpPr>
        <p:sp>
          <p:nvSpPr>
            <p:cNvPr id="320" name="Rectangle: Rounded Corners 319">
              <a:extLst>
                <a:ext uri="{FF2B5EF4-FFF2-40B4-BE49-F238E27FC236}">
                  <a16:creationId xmlns:a16="http://schemas.microsoft.com/office/drawing/2014/main" id="{95629A67-AEC1-EE9F-E574-837AEE4E4E1D}"/>
                </a:ext>
              </a:extLst>
            </p:cNvPr>
            <p:cNvSpPr/>
            <p:nvPr/>
          </p:nvSpPr>
          <p:spPr>
            <a:xfrm>
              <a:off x="3475883" y="5940538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E65F3D8C-37D2-14DC-1636-A3893C3F6E2B}"/>
                </a:ext>
              </a:extLst>
            </p:cNvPr>
            <p:cNvSpPr txBox="1"/>
            <p:nvPr/>
          </p:nvSpPr>
          <p:spPr>
            <a:xfrm>
              <a:off x="3516681" y="5958880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sp>
        <p:nvSpPr>
          <p:cNvPr id="323" name="Rectangle 322">
            <a:extLst>
              <a:ext uri="{FF2B5EF4-FFF2-40B4-BE49-F238E27FC236}">
                <a16:creationId xmlns:a16="http://schemas.microsoft.com/office/drawing/2014/main" id="{7983A6FF-497F-9431-B96B-E3CB455BDDF5}"/>
              </a:ext>
            </a:extLst>
          </p:cNvPr>
          <p:cNvSpPr>
            <a:spLocks noChangeAspect="1"/>
          </p:cNvSpPr>
          <p:nvPr/>
        </p:nvSpPr>
        <p:spPr>
          <a:xfrm>
            <a:off x="24308110" y="6821540"/>
            <a:ext cx="2075287" cy="6038429"/>
          </a:xfrm>
          <a:prstGeom prst="rect">
            <a:avLst/>
          </a:prstGeom>
          <a:noFill/>
          <a:ln w="476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F904A1D3-A68A-2989-FEF7-F16832029727}"/>
              </a:ext>
            </a:extLst>
          </p:cNvPr>
          <p:cNvSpPr txBox="1">
            <a:spLocks noChangeAspect="1"/>
          </p:cNvSpPr>
          <p:nvPr/>
        </p:nvSpPr>
        <p:spPr>
          <a:xfrm>
            <a:off x="24600999" y="6974175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Legend</a:t>
            </a:r>
          </a:p>
        </p:txBody>
      </p:sp>
      <p:sp>
        <p:nvSpPr>
          <p:cNvPr id="325" name="Rectangle: Rounded Corners 324">
            <a:extLst>
              <a:ext uri="{FF2B5EF4-FFF2-40B4-BE49-F238E27FC236}">
                <a16:creationId xmlns:a16="http://schemas.microsoft.com/office/drawing/2014/main" id="{0043CCDF-A1D4-5558-498F-9E9EAF595B6A}"/>
              </a:ext>
            </a:extLst>
          </p:cNvPr>
          <p:cNvSpPr>
            <a:spLocks noChangeAspect="1"/>
          </p:cNvSpPr>
          <p:nvPr/>
        </p:nvSpPr>
        <p:spPr>
          <a:xfrm>
            <a:off x="24683852" y="9038153"/>
            <a:ext cx="1352939" cy="51862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997FD6BA-BF19-6B28-6427-7386DA7500B2}"/>
              </a:ext>
            </a:extLst>
          </p:cNvPr>
          <p:cNvSpPr txBox="1">
            <a:spLocks noChangeAspect="1"/>
          </p:cNvSpPr>
          <p:nvPr/>
        </p:nvSpPr>
        <p:spPr>
          <a:xfrm>
            <a:off x="24663822" y="9102028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sp>
        <p:nvSpPr>
          <p:cNvPr id="327" name="CasellaDiTesto 5">
            <a:extLst>
              <a:ext uri="{FF2B5EF4-FFF2-40B4-BE49-F238E27FC236}">
                <a16:creationId xmlns:a16="http://schemas.microsoft.com/office/drawing/2014/main" id="{6883E3B6-0712-DF14-5115-D3813ED61F7A}"/>
              </a:ext>
            </a:extLst>
          </p:cNvPr>
          <p:cNvSpPr txBox="1"/>
          <p:nvPr/>
        </p:nvSpPr>
        <p:spPr>
          <a:xfrm>
            <a:off x="5402519" y="2529362"/>
            <a:ext cx="18847496" cy="109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496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Study 3 – Bio-based Composite PU Foam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552D9FC-686D-F212-5DE5-EA5179A361D0}"/>
              </a:ext>
            </a:extLst>
          </p:cNvPr>
          <p:cNvSpPr>
            <a:spLocks noChangeAspect="1"/>
          </p:cNvSpPr>
          <p:nvPr/>
        </p:nvSpPr>
        <p:spPr>
          <a:xfrm>
            <a:off x="5200318" y="9416354"/>
            <a:ext cx="1653446" cy="50905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8E28B2-BA04-604E-94FC-76734A171659}"/>
              </a:ext>
            </a:extLst>
          </p:cNvPr>
          <p:cNvSpPr txBox="1">
            <a:spLocks noChangeAspect="1"/>
          </p:cNvSpPr>
          <p:nvPr/>
        </p:nvSpPr>
        <p:spPr>
          <a:xfrm>
            <a:off x="5737188" y="9447313"/>
            <a:ext cx="806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Filler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674D3BB-0E1C-FB50-0C24-7D29F0BD96CC}"/>
              </a:ext>
            </a:extLst>
          </p:cNvPr>
          <p:cNvSpPr>
            <a:spLocks noChangeAspect="1"/>
          </p:cNvSpPr>
          <p:nvPr/>
        </p:nvSpPr>
        <p:spPr>
          <a:xfrm>
            <a:off x="5966145" y="10042315"/>
            <a:ext cx="1318630" cy="5844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103352-62D6-946A-0317-5C193B5DF88B}"/>
              </a:ext>
            </a:extLst>
          </p:cNvPr>
          <p:cNvSpPr txBox="1">
            <a:spLocks noChangeAspect="1"/>
          </p:cNvSpPr>
          <p:nvPr/>
        </p:nvSpPr>
        <p:spPr>
          <a:xfrm>
            <a:off x="5844257" y="10006058"/>
            <a:ext cx="1562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Weighing and pouring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D11E04D-B92E-CF85-73B9-05472803112A}"/>
              </a:ext>
            </a:extLst>
          </p:cNvPr>
          <p:cNvSpPr>
            <a:spLocks noChangeAspect="1"/>
          </p:cNvSpPr>
          <p:nvPr/>
        </p:nvSpPr>
        <p:spPr>
          <a:xfrm>
            <a:off x="6488548" y="11108639"/>
            <a:ext cx="1653446" cy="89545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5C82D9-3AE1-A34F-1E5B-98EFEB83A5A5}"/>
              </a:ext>
            </a:extLst>
          </p:cNvPr>
          <p:cNvSpPr txBox="1">
            <a:spLocks noChangeAspect="1"/>
          </p:cNvSpPr>
          <p:nvPr/>
        </p:nvSpPr>
        <p:spPr>
          <a:xfrm>
            <a:off x="6351660" y="11077371"/>
            <a:ext cx="1966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Filler, polyol(s), isocyanates, additives</a:t>
            </a:r>
          </a:p>
        </p:txBody>
      </p:sp>
      <p:grpSp>
        <p:nvGrpSpPr>
          <p:cNvPr id="355" name="Group 354">
            <a:extLst>
              <a:ext uri="{FF2B5EF4-FFF2-40B4-BE49-F238E27FC236}">
                <a16:creationId xmlns:a16="http://schemas.microsoft.com/office/drawing/2014/main" id="{45709CD2-9F23-BCF2-6A59-ABA20B53B29A}"/>
              </a:ext>
            </a:extLst>
          </p:cNvPr>
          <p:cNvGrpSpPr/>
          <p:nvPr/>
        </p:nvGrpSpPr>
        <p:grpSpPr>
          <a:xfrm>
            <a:off x="6747500" y="12206895"/>
            <a:ext cx="1772643" cy="369332"/>
            <a:chOff x="882355" y="7074029"/>
            <a:chExt cx="1772643" cy="369332"/>
          </a:xfrm>
        </p:grpSpPr>
        <p:sp>
          <p:nvSpPr>
            <p:cNvPr id="239" name="Rectangle: Rounded Corners 238">
              <a:extLst>
                <a:ext uri="{FF2B5EF4-FFF2-40B4-BE49-F238E27FC236}">
                  <a16:creationId xmlns:a16="http://schemas.microsoft.com/office/drawing/2014/main" id="{F8773D26-C89B-D562-E48E-11705D31EF5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2355" y="7117796"/>
              <a:ext cx="1318630" cy="28945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7187D149-FA39-4C60-CFA8-3D8BB426EB01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092440" y="7074029"/>
              <a:ext cx="15625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Mixing</a:t>
              </a:r>
            </a:p>
          </p:txBody>
        </p:sp>
      </p:grpSp>
      <p:sp>
        <p:nvSpPr>
          <p:cNvPr id="329" name="Rectangle: Rounded Corners 328">
            <a:extLst>
              <a:ext uri="{FF2B5EF4-FFF2-40B4-BE49-F238E27FC236}">
                <a16:creationId xmlns:a16="http://schemas.microsoft.com/office/drawing/2014/main" id="{B21BDB22-D383-898B-A1DA-6476ACCD94F6}"/>
              </a:ext>
            </a:extLst>
          </p:cNvPr>
          <p:cNvSpPr>
            <a:spLocks noChangeAspect="1"/>
          </p:cNvSpPr>
          <p:nvPr/>
        </p:nvSpPr>
        <p:spPr>
          <a:xfrm>
            <a:off x="6501063" y="12859969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0AA9208F-76F3-283A-ECCB-5747A3FF21D7}"/>
              </a:ext>
            </a:extLst>
          </p:cNvPr>
          <p:cNvSpPr txBox="1">
            <a:spLocks noChangeAspect="1"/>
          </p:cNvSpPr>
          <p:nvPr/>
        </p:nvSpPr>
        <p:spPr>
          <a:xfrm>
            <a:off x="6427334" y="12990280"/>
            <a:ext cx="17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Pre-foam mix</a:t>
            </a:r>
          </a:p>
        </p:txBody>
      </p:sp>
      <p:sp>
        <p:nvSpPr>
          <p:cNvPr id="334" name="Rectangle: Rounded Corners 333">
            <a:extLst>
              <a:ext uri="{FF2B5EF4-FFF2-40B4-BE49-F238E27FC236}">
                <a16:creationId xmlns:a16="http://schemas.microsoft.com/office/drawing/2014/main" id="{E7D40782-9719-CE28-A393-CF9F37756761}"/>
              </a:ext>
            </a:extLst>
          </p:cNvPr>
          <p:cNvSpPr>
            <a:spLocks noChangeAspect="1"/>
          </p:cNvSpPr>
          <p:nvPr/>
        </p:nvSpPr>
        <p:spPr>
          <a:xfrm>
            <a:off x="6494148" y="14853307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5BB04DE3-8557-9A17-032B-292220399610}"/>
              </a:ext>
            </a:extLst>
          </p:cNvPr>
          <p:cNvSpPr txBox="1">
            <a:spLocks noChangeAspect="1"/>
          </p:cNvSpPr>
          <p:nvPr/>
        </p:nvSpPr>
        <p:spPr>
          <a:xfrm>
            <a:off x="6417689" y="14931607"/>
            <a:ext cx="17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Foam</a:t>
            </a:r>
          </a:p>
        </p:txBody>
      </p:sp>
      <p:cxnSp>
        <p:nvCxnSpPr>
          <p:cNvPr id="369" name="Straight Arrow Connector 368">
            <a:extLst>
              <a:ext uri="{FF2B5EF4-FFF2-40B4-BE49-F238E27FC236}">
                <a16:creationId xmlns:a16="http://schemas.microsoft.com/office/drawing/2014/main" id="{188B2E48-F7CC-20D0-AD2F-2EA312E15EF7}"/>
              </a:ext>
            </a:extLst>
          </p:cNvPr>
          <p:cNvCxnSpPr>
            <a:cxnSpLocks noChangeAspect="1"/>
            <a:stCxn id="329" idx="2"/>
            <a:endCxn id="334" idx="0"/>
          </p:cNvCxnSpPr>
          <p:nvPr/>
        </p:nvCxnSpPr>
        <p:spPr>
          <a:xfrm flipH="1">
            <a:off x="7320871" y="13500718"/>
            <a:ext cx="6915" cy="13525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70" name="Group 369">
            <a:extLst>
              <a:ext uri="{FF2B5EF4-FFF2-40B4-BE49-F238E27FC236}">
                <a16:creationId xmlns:a16="http://schemas.microsoft.com/office/drawing/2014/main" id="{31BFBD7D-0757-2D2F-96EF-009D0A381D06}"/>
              </a:ext>
            </a:extLst>
          </p:cNvPr>
          <p:cNvGrpSpPr/>
          <p:nvPr/>
        </p:nvGrpSpPr>
        <p:grpSpPr>
          <a:xfrm>
            <a:off x="6442573" y="13705420"/>
            <a:ext cx="1784192" cy="923330"/>
            <a:chOff x="882355" y="7055508"/>
            <a:chExt cx="1784192" cy="923330"/>
          </a:xfrm>
        </p:grpSpPr>
        <p:sp>
          <p:nvSpPr>
            <p:cNvPr id="371" name="Rectangle: Rounded Corners 370">
              <a:extLst>
                <a:ext uri="{FF2B5EF4-FFF2-40B4-BE49-F238E27FC236}">
                  <a16:creationId xmlns:a16="http://schemas.microsoft.com/office/drawing/2014/main" id="{B79046CE-DDB4-84E9-6C4C-6441DF5AA7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2355" y="7117796"/>
              <a:ext cx="1784192" cy="82103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99DEFD1A-FE66-2B8C-AB1C-B5D614F1D52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975622" y="7055508"/>
              <a:ext cx="156255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Pouring into mould then foam growth</a:t>
              </a:r>
            </a:p>
          </p:txBody>
        </p:sp>
      </p:grp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E0E2B97D-FE73-6410-C196-985F3765EB62}"/>
              </a:ext>
            </a:extLst>
          </p:cNvPr>
          <p:cNvGrpSpPr>
            <a:grpSpLocks noChangeAspect="1"/>
          </p:cNvGrpSpPr>
          <p:nvPr/>
        </p:nvGrpSpPr>
        <p:grpSpPr>
          <a:xfrm>
            <a:off x="8979071" y="15965251"/>
            <a:ext cx="2578465" cy="1598331"/>
            <a:chOff x="3525745" y="5066886"/>
            <a:chExt cx="2578465" cy="1598331"/>
          </a:xfrm>
        </p:grpSpPr>
        <p:sp>
          <p:nvSpPr>
            <p:cNvPr id="405" name="Rectangle: Rounded Corners 404">
              <a:extLst>
                <a:ext uri="{FF2B5EF4-FFF2-40B4-BE49-F238E27FC236}">
                  <a16:creationId xmlns:a16="http://schemas.microsoft.com/office/drawing/2014/main" id="{9B85C133-CFB1-F72A-4EEC-126E62DB08B8}"/>
                </a:ext>
              </a:extLst>
            </p:cNvPr>
            <p:cNvSpPr/>
            <p:nvPr/>
          </p:nvSpPr>
          <p:spPr>
            <a:xfrm>
              <a:off x="3550287" y="5066886"/>
              <a:ext cx="2480464" cy="159833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092A362D-9651-AC24-C5E0-BAB63424A57E}"/>
                </a:ext>
              </a:extLst>
            </p:cNvPr>
            <p:cNvSpPr txBox="1"/>
            <p:nvPr/>
          </p:nvSpPr>
          <p:spPr>
            <a:xfrm>
              <a:off x="3525745" y="5120131"/>
              <a:ext cx="2578465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  <a:p>
              <a:r>
                <a:rPr lang="en-GB" dirty="0"/>
                <a:t>Thermal conductivity.</a:t>
              </a:r>
            </a:p>
            <a:p>
              <a:r>
                <a:rPr lang="en-GB" dirty="0"/>
                <a:t>Mechanical properties – compressive (ASTM D1621 standard).</a:t>
              </a:r>
            </a:p>
          </p:txBody>
        </p:sp>
      </p:grpSp>
      <p:cxnSp>
        <p:nvCxnSpPr>
          <p:cNvPr id="407" name="Straight Arrow Connector 406">
            <a:extLst>
              <a:ext uri="{FF2B5EF4-FFF2-40B4-BE49-F238E27FC236}">
                <a16:creationId xmlns:a16="http://schemas.microsoft.com/office/drawing/2014/main" id="{16238166-4AB7-DA49-E15A-C6EC896559C3}"/>
              </a:ext>
            </a:extLst>
          </p:cNvPr>
          <p:cNvCxnSpPr>
            <a:cxnSpLocks noChangeAspect="1"/>
            <a:stCxn id="55" idx="3"/>
          </p:cNvCxnSpPr>
          <p:nvPr/>
        </p:nvCxnSpPr>
        <p:spPr>
          <a:xfrm>
            <a:off x="8183763" y="16751727"/>
            <a:ext cx="79797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3" name="Arrow: Down 422">
            <a:extLst>
              <a:ext uri="{FF2B5EF4-FFF2-40B4-BE49-F238E27FC236}">
                <a16:creationId xmlns:a16="http://schemas.microsoft.com/office/drawing/2014/main" id="{FFC20BFA-57EB-41BD-BBF0-1110C9B8127A}"/>
              </a:ext>
            </a:extLst>
          </p:cNvPr>
          <p:cNvSpPr/>
          <p:nvPr/>
        </p:nvSpPr>
        <p:spPr>
          <a:xfrm>
            <a:off x="7189239" y="8252226"/>
            <a:ext cx="431607" cy="114503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5" name="TextBox 484">
            <a:extLst>
              <a:ext uri="{FF2B5EF4-FFF2-40B4-BE49-F238E27FC236}">
                <a16:creationId xmlns:a16="http://schemas.microsoft.com/office/drawing/2014/main" id="{521C0DD6-9C5E-9BE5-2D51-C5B04F22423A}"/>
              </a:ext>
            </a:extLst>
          </p:cNvPr>
          <p:cNvSpPr txBox="1"/>
          <p:nvPr/>
        </p:nvSpPr>
        <p:spPr>
          <a:xfrm>
            <a:off x="3716075" y="7195436"/>
            <a:ext cx="82961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Either source of filler utilised in foam production according to the following scheme</a:t>
            </a:r>
          </a:p>
        </p:txBody>
      </p:sp>
      <p:sp>
        <p:nvSpPr>
          <p:cNvPr id="489" name="Rectangle: Rounded Corners 488">
            <a:extLst>
              <a:ext uri="{FF2B5EF4-FFF2-40B4-BE49-F238E27FC236}">
                <a16:creationId xmlns:a16="http://schemas.microsoft.com/office/drawing/2014/main" id="{4332AAF4-FC44-5A20-A7CA-C41B69DD4F43}"/>
              </a:ext>
            </a:extLst>
          </p:cNvPr>
          <p:cNvSpPr>
            <a:spLocks noChangeAspect="1"/>
          </p:cNvSpPr>
          <p:nvPr/>
        </p:nvSpPr>
        <p:spPr>
          <a:xfrm>
            <a:off x="24683852" y="8319436"/>
            <a:ext cx="1352939" cy="518623"/>
          </a:xfrm>
          <a:prstGeom prst="roundRect">
            <a:avLst/>
          </a:prstGeom>
          <a:solidFill>
            <a:srgbClr val="EBEEF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80D721EB-EFFA-9CDD-B39F-D7C1B2FC9187}"/>
              </a:ext>
            </a:extLst>
          </p:cNvPr>
          <p:cNvSpPr txBox="1">
            <a:spLocks noChangeAspect="1"/>
          </p:cNvSpPr>
          <p:nvPr/>
        </p:nvSpPr>
        <p:spPr>
          <a:xfrm>
            <a:off x="24663822" y="8383311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5FB8398-BAB0-0E0C-83AF-C950269D4A08}"/>
              </a:ext>
            </a:extLst>
          </p:cNvPr>
          <p:cNvGrpSpPr/>
          <p:nvPr/>
        </p:nvGrpSpPr>
        <p:grpSpPr>
          <a:xfrm>
            <a:off x="3920865" y="4267759"/>
            <a:ext cx="6908182" cy="2863083"/>
            <a:chOff x="1444832" y="6062180"/>
            <a:chExt cx="6908182" cy="2863083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7E22D3F1-7C8E-D2DB-96FB-0C16303F4835}"/>
                </a:ext>
              </a:extLst>
            </p:cNvPr>
            <p:cNvGrpSpPr/>
            <p:nvPr/>
          </p:nvGrpSpPr>
          <p:grpSpPr>
            <a:xfrm>
              <a:off x="2637127" y="6062180"/>
              <a:ext cx="4612480" cy="2863083"/>
              <a:chOff x="1950720" y="4651612"/>
              <a:chExt cx="4612480" cy="2863083"/>
            </a:xfrm>
          </p:grpSpPr>
          <p:sp>
            <p:nvSpPr>
              <p:cNvPr id="421" name="Rectangle: Rounded Corners 420">
                <a:extLst>
                  <a:ext uri="{FF2B5EF4-FFF2-40B4-BE49-F238E27FC236}">
                    <a16:creationId xmlns:a16="http://schemas.microsoft.com/office/drawing/2014/main" id="{DEE0C2D2-2BD7-5EA2-ED19-06A7F18AE906}"/>
                  </a:ext>
                </a:extLst>
              </p:cNvPr>
              <p:cNvSpPr/>
              <p:nvPr/>
            </p:nvSpPr>
            <p:spPr>
              <a:xfrm>
                <a:off x="1950720" y="4651612"/>
                <a:ext cx="4612480" cy="2863083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1">
                    <a:shade val="1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0F1B18CF-BE85-689A-A67C-78890BF5B7C3}"/>
                  </a:ext>
                </a:extLst>
              </p:cNvPr>
              <p:cNvGrpSpPr/>
              <p:nvPr/>
            </p:nvGrpSpPr>
            <p:grpSpPr>
              <a:xfrm>
                <a:off x="2656775" y="5599307"/>
                <a:ext cx="3217225" cy="723176"/>
                <a:chOff x="3358835" y="6062771"/>
                <a:chExt cx="3217225" cy="723176"/>
              </a:xfrm>
            </p:grpSpPr>
            <p:sp>
              <p:nvSpPr>
                <p:cNvPr id="10" name="Rectangle: Rounded Corners 9">
                  <a:extLst>
                    <a:ext uri="{FF2B5EF4-FFF2-40B4-BE49-F238E27FC236}">
                      <a16:creationId xmlns:a16="http://schemas.microsoft.com/office/drawing/2014/main" id="{DF5F83EF-020A-26F0-A32E-5FE901A180F1}"/>
                    </a:ext>
                  </a:extLst>
                </p:cNvPr>
                <p:cNvSpPr/>
                <p:nvPr/>
              </p:nvSpPr>
              <p:spPr>
                <a:xfrm>
                  <a:off x="3358835" y="6062771"/>
                  <a:ext cx="3217225" cy="723176"/>
                </a:xfrm>
                <a:prstGeom prst="roundRect">
                  <a:avLst/>
                </a:prstGeom>
                <a:solidFill>
                  <a:schemeClr val="bg2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0" name="Rectangle: Rounded Corners 239">
                  <a:extLst>
                    <a:ext uri="{FF2B5EF4-FFF2-40B4-BE49-F238E27FC236}">
                      <a16:creationId xmlns:a16="http://schemas.microsoft.com/office/drawing/2014/main" id="{3741CE15-7663-BD58-324E-F2A173F068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465108" y="6182920"/>
                  <a:ext cx="1352939" cy="527928"/>
                </a:xfrm>
                <a:prstGeom prst="round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241" name="TextBox 240">
                  <a:extLst>
                    <a:ext uri="{FF2B5EF4-FFF2-40B4-BE49-F238E27FC236}">
                      <a16:creationId xmlns:a16="http://schemas.microsoft.com/office/drawing/2014/main" id="{241B28A1-59D2-D5C6-D88B-04CEC673F515}"/>
                    </a:ext>
                  </a:extLst>
                </p:cNvPr>
                <p:cNvSpPr txBox="1">
                  <a:spLocks noChangeAspect="1"/>
                </p:cNvSpPr>
                <p:nvPr/>
              </p:nvSpPr>
              <p:spPr>
                <a:xfrm>
                  <a:off x="3595778" y="6238850"/>
                  <a:ext cx="118499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Diatomite</a:t>
                  </a:r>
                  <a:endParaRPr lang="en-GB" baseline="-25000" dirty="0"/>
                </a:p>
              </p:txBody>
            </p:sp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0E12226A-9A67-9611-738F-656E5C625766}"/>
                    </a:ext>
                  </a:extLst>
                </p:cNvPr>
                <p:cNvGrpSpPr/>
                <p:nvPr/>
              </p:nvGrpSpPr>
              <p:grpSpPr>
                <a:xfrm>
                  <a:off x="5121115" y="6182920"/>
                  <a:ext cx="1352939" cy="518623"/>
                  <a:chOff x="5640920" y="6248404"/>
                  <a:chExt cx="1352939" cy="518623"/>
                </a:xfrm>
              </p:grpSpPr>
              <p:sp>
                <p:nvSpPr>
                  <p:cNvPr id="2" name="Rectangle: Rounded Corners 1">
                    <a:extLst>
                      <a:ext uri="{FF2B5EF4-FFF2-40B4-BE49-F238E27FC236}">
                        <a16:creationId xmlns:a16="http://schemas.microsoft.com/office/drawing/2014/main" id="{27EACEEA-4E9A-D822-97AE-0F1CB4C2B22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5640920" y="6248404"/>
                    <a:ext cx="1352939" cy="518623"/>
                  </a:xfrm>
                  <a:prstGeom prst="round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3" name="TextBox 2">
                    <a:extLst>
                      <a:ext uri="{FF2B5EF4-FFF2-40B4-BE49-F238E27FC236}">
                        <a16:creationId xmlns:a16="http://schemas.microsoft.com/office/drawing/2014/main" id="{73F88355-6F6B-79E7-53CD-E8F6C52B3731}"/>
                      </a:ext>
                    </a:extLst>
                  </p:cNvPr>
                  <p:cNvSpPr txBox="1">
                    <a:spLocks noChangeAspect="1"/>
                  </p:cNvSpPr>
                  <p:nvPr/>
                </p:nvSpPr>
                <p:spPr>
                  <a:xfrm>
                    <a:off x="5680271" y="6323050"/>
                    <a:ext cx="118499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dirty="0"/>
                      <a:t>Silica</a:t>
                    </a:r>
                    <a:endParaRPr lang="en-GB" baseline="-25000" dirty="0"/>
                  </a:p>
                </p:txBody>
              </p:sp>
            </p:grp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358AECC-E3C6-791D-5E8A-9249F083284D}"/>
                  </a:ext>
                </a:extLst>
              </p:cNvPr>
              <p:cNvGrpSpPr/>
              <p:nvPr/>
            </p:nvGrpSpPr>
            <p:grpSpPr>
              <a:xfrm>
                <a:off x="2656775" y="6476912"/>
                <a:ext cx="3217225" cy="723176"/>
                <a:chOff x="3358835" y="6062771"/>
                <a:chExt cx="3217225" cy="723176"/>
              </a:xfrm>
            </p:grpSpPr>
            <p:sp>
              <p:nvSpPr>
                <p:cNvPr id="17" name="Rectangle: Rounded Corners 16">
                  <a:extLst>
                    <a:ext uri="{FF2B5EF4-FFF2-40B4-BE49-F238E27FC236}">
                      <a16:creationId xmlns:a16="http://schemas.microsoft.com/office/drawing/2014/main" id="{253B2AA2-F8FA-7949-2BC5-57500FC9A91E}"/>
                    </a:ext>
                  </a:extLst>
                </p:cNvPr>
                <p:cNvSpPr/>
                <p:nvPr/>
              </p:nvSpPr>
              <p:spPr>
                <a:xfrm>
                  <a:off x="3358835" y="6062771"/>
                  <a:ext cx="3217225" cy="723176"/>
                </a:xfrm>
                <a:prstGeom prst="roundRect">
                  <a:avLst/>
                </a:prstGeom>
                <a:solidFill>
                  <a:schemeClr val="bg2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F4EBEE5C-D541-62BA-F0D1-2CEB9CDBB9B7}"/>
                    </a:ext>
                  </a:extLst>
                </p:cNvPr>
                <p:cNvGrpSpPr/>
                <p:nvPr/>
              </p:nvGrpSpPr>
              <p:grpSpPr>
                <a:xfrm>
                  <a:off x="5121115" y="6182920"/>
                  <a:ext cx="1352939" cy="518623"/>
                  <a:chOff x="5640920" y="6248404"/>
                  <a:chExt cx="1352939" cy="518623"/>
                </a:xfrm>
              </p:grpSpPr>
              <p:sp>
                <p:nvSpPr>
                  <p:cNvPr id="21" name="Rectangle: Rounded Corners 20">
                    <a:extLst>
                      <a:ext uri="{FF2B5EF4-FFF2-40B4-BE49-F238E27FC236}">
                        <a16:creationId xmlns:a16="http://schemas.microsoft.com/office/drawing/2014/main" id="{E1A1CC03-61BF-FDBD-FFBB-BC31A3B9A0D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5640920" y="6248404"/>
                    <a:ext cx="1352939" cy="518623"/>
                  </a:xfrm>
                  <a:prstGeom prst="round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00EF6391-CF46-3CA1-D7FA-5DD17BC5D3EC}"/>
                      </a:ext>
                    </a:extLst>
                  </p:cNvPr>
                  <p:cNvSpPr txBox="1">
                    <a:spLocks noChangeAspect="1"/>
                  </p:cNvSpPr>
                  <p:nvPr/>
                </p:nvSpPr>
                <p:spPr>
                  <a:xfrm>
                    <a:off x="5680271" y="6323050"/>
                    <a:ext cx="118499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dirty="0"/>
                      <a:t>Silica</a:t>
                    </a:r>
                    <a:endParaRPr lang="en-GB" baseline="-25000" dirty="0"/>
                  </a:p>
                </p:txBody>
              </p:sp>
            </p:grpSp>
          </p:grpSp>
          <p:sp>
            <p:nvSpPr>
              <p:cNvPr id="237" name="Rectangle: Rounded Corners 236">
                <a:extLst>
                  <a:ext uri="{FF2B5EF4-FFF2-40B4-BE49-F238E27FC236}">
                    <a16:creationId xmlns:a16="http://schemas.microsoft.com/office/drawing/2014/main" id="{17C92037-825B-D047-6078-AA2BAE24A1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775513" y="6603977"/>
                <a:ext cx="1371600" cy="510175"/>
              </a:xfrm>
              <a:prstGeom prst="roundRect">
                <a:avLst/>
              </a:prstGeom>
              <a:solidFill>
                <a:srgbClr val="F4E2F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42D7661E-3CB3-6BE6-04DA-0F60FA136C43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2726026" y="6658965"/>
                <a:ext cx="143691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Gas </a:t>
                </a:r>
                <a:r>
                  <a:rPr lang="en-GB" dirty="0" err="1"/>
                  <a:t>beton</a:t>
                </a:r>
                <a:endParaRPr lang="en-GB" baseline="-25000" dirty="0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30AA5C7-5AAE-EBF8-ED61-8F08B91D20D4}"/>
                  </a:ext>
                </a:extLst>
              </p:cNvPr>
              <p:cNvSpPr txBox="1"/>
              <p:nvPr/>
            </p:nvSpPr>
            <p:spPr>
              <a:xfrm>
                <a:off x="4099986" y="5814863"/>
                <a:ext cx="11853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&amp;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0106597-DB57-EC44-FDC1-2BCA60A4F1F2}"/>
                  </a:ext>
                </a:extLst>
              </p:cNvPr>
              <p:cNvSpPr txBox="1"/>
              <p:nvPr/>
            </p:nvSpPr>
            <p:spPr>
              <a:xfrm>
                <a:off x="4099986" y="6678125"/>
                <a:ext cx="11853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&amp;</a:t>
                </a:r>
              </a:p>
            </p:txBody>
          </p:sp>
        </p:grpSp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A8CEA850-125A-D639-98A9-2B333684020F}"/>
                </a:ext>
              </a:extLst>
            </p:cNvPr>
            <p:cNvSpPr txBox="1"/>
            <p:nvPr/>
          </p:nvSpPr>
          <p:spPr>
            <a:xfrm>
              <a:off x="1444832" y="6158705"/>
              <a:ext cx="69081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u="sng" dirty="0"/>
                <a:t>Two filler combinations</a:t>
              </a:r>
            </a:p>
          </p:txBody>
        </p:sp>
      </p:grp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1D069C8A-64D2-B103-1E3C-90C02FB01557}"/>
              </a:ext>
            </a:extLst>
          </p:cNvPr>
          <p:cNvSpPr>
            <a:spLocks noChangeAspect="1"/>
          </p:cNvSpPr>
          <p:nvPr/>
        </p:nvSpPr>
        <p:spPr>
          <a:xfrm>
            <a:off x="7957677" y="9156683"/>
            <a:ext cx="1653446" cy="8852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57676B8-CDD2-2442-B84A-46EB1D44E5DD}"/>
              </a:ext>
            </a:extLst>
          </p:cNvPr>
          <p:cNvSpPr txBox="1">
            <a:spLocks noChangeAspect="1"/>
          </p:cNvSpPr>
          <p:nvPr/>
        </p:nvSpPr>
        <p:spPr>
          <a:xfrm>
            <a:off x="8261486" y="9118619"/>
            <a:ext cx="15817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Polyol(s), isocyanates, additives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7F133A0B-1E66-B0FA-71B2-FC4257FA3DE6}"/>
              </a:ext>
            </a:extLst>
          </p:cNvPr>
          <p:cNvSpPr>
            <a:spLocks noChangeAspect="1"/>
          </p:cNvSpPr>
          <p:nvPr/>
        </p:nvSpPr>
        <p:spPr>
          <a:xfrm>
            <a:off x="7547469" y="10143770"/>
            <a:ext cx="1318630" cy="5844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0A8543D-0DFD-FC54-4C10-1D6F1C21F8C5}"/>
              </a:ext>
            </a:extLst>
          </p:cNvPr>
          <p:cNvSpPr txBox="1">
            <a:spLocks noChangeAspect="1"/>
          </p:cNvSpPr>
          <p:nvPr/>
        </p:nvSpPr>
        <p:spPr>
          <a:xfrm>
            <a:off x="7416513" y="10065830"/>
            <a:ext cx="1562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Weighing and pouring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B20B45A5-E1ED-9D5F-10FB-C2F2D856B469}"/>
              </a:ext>
            </a:extLst>
          </p:cNvPr>
          <p:cNvSpPr>
            <a:spLocks noChangeAspect="1"/>
          </p:cNvSpPr>
          <p:nvPr/>
        </p:nvSpPr>
        <p:spPr>
          <a:xfrm>
            <a:off x="6493373" y="16436447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D8ACF9A-984F-FEDD-868B-FBD1D3FEAF70}"/>
              </a:ext>
            </a:extLst>
          </p:cNvPr>
          <p:cNvSpPr txBox="1">
            <a:spLocks noChangeAspect="1"/>
          </p:cNvSpPr>
          <p:nvPr/>
        </p:nvSpPr>
        <p:spPr>
          <a:xfrm>
            <a:off x="6419668" y="16567061"/>
            <a:ext cx="17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Foam sections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6D34D08-D391-0478-E278-C0BD679AB9CD}"/>
              </a:ext>
            </a:extLst>
          </p:cNvPr>
          <p:cNvGrpSpPr/>
          <p:nvPr/>
        </p:nvGrpSpPr>
        <p:grpSpPr>
          <a:xfrm>
            <a:off x="6404024" y="15657164"/>
            <a:ext cx="1784192" cy="468274"/>
            <a:chOff x="882355" y="7117796"/>
            <a:chExt cx="1784192" cy="821034"/>
          </a:xfrm>
        </p:grpSpPr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AC519A14-F673-8ECA-1D3D-39DF9461E24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2355" y="7117796"/>
              <a:ext cx="1784192" cy="821034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0D3A11F-2BFA-8E0F-148D-D33A68C3EA05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014171" y="7192935"/>
              <a:ext cx="1562558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Cutting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977E5133-A968-557A-0515-F7AB9DB6C2FC}"/>
              </a:ext>
            </a:extLst>
          </p:cNvPr>
          <p:cNvGrpSpPr>
            <a:grpSpLocks noChangeAspect="1"/>
          </p:cNvGrpSpPr>
          <p:nvPr/>
        </p:nvGrpSpPr>
        <p:grpSpPr>
          <a:xfrm>
            <a:off x="3852117" y="11905367"/>
            <a:ext cx="1972321" cy="958240"/>
            <a:chOff x="3452046" y="5066887"/>
            <a:chExt cx="1972321" cy="958240"/>
          </a:xfrm>
        </p:grpSpPr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88D8FA43-DD1C-EE6D-CF8B-685E9EAD86F3}"/>
                </a:ext>
              </a:extLst>
            </p:cNvPr>
            <p:cNvSpPr/>
            <p:nvPr/>
          </p:nvSpPr>
          <p:spPr>
            <a:xfrm>
              <a:off x="3550287" y="5066887"/>
              <a:ext cx="1794320" cy="9582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E1AD920C-B70C-9384-7712-178C8E1054BE}"/>
                </a:ext>
              </a:extLst>
            </p:cNvPr>
            <p:cNvSpPr txBox="1"/>
            <p:nvPr/>
          </p:nvSpPr>
          <p:spPr>
            <a:xfrm>
              <a:off x="3452046" y="5197441"/>
              <a:ext cx="1972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Emission/exposure assessment</a:t>
              </a:r>
            </a:p>
          </p:txBody>
        </p:sp>
      </p:grpSp>
      <p:cxnSp>
        <p:nvCxnSpPr>
          <p:cNvPr id="449" name="Straight Arrow Connector 448">
            <a:extLst>
              <a:ext uri="{FF2B5EF4-FFF2-40B4-BE49-F238E27FC236}">
                <a16:creationId xmlns:a16="http://schemas.microsoft.com/office/drawing/2014/main" id="{D13A3301-F048-D169-326A-2D764E7C2D88}"/>
              </a:ext>
            </a:extLst>
          </p:cNvPr>
          <p:cNvCxnSpPr>
            <a:cxnSpLocks noChangeAspect="1"/>
            <a:stCxn id="239" idx="1"/>
            <a:endCxn id="63" idx="3"/>
          </p:cNvCxnSpPr>
          <p:nvPr/>
        </p:nvCxnSpPr>
        <p:spPr>
          <a:xfrm flipH="1" flipV="1">
            <a:off x="5744678" y="12384487"/>
            <a:ext cx="1002822" cy="109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97206D1E-3BDC-3729-AC54-7AA8D6E152DA}"/>
              </a:ext>
            </a:extLst>
          </p:cNvPr>
          <p:cNvGrpSpPr>
            <a:grpSpLocks noChangeAspect="1"/>
          </p:cNvGrpSpPr>
          <p:nvPr/>
        </p:nvGrpSpPr>
        <p:grpSpPr>
          <a:xfrm>
            <a:off x="3902740" y="13693872"/>
            <a:ext cx="1972321" cy="958240"/>
            <a:chOff x="3500502" y="5066887"/>
            <a:chExt cx="1972321" cy="958240"/>
          </a:xfrm>
        </p:grpSpPr>
        <p:sp>
          <p:nvSpPr>
            <p:cNvPr id="453" name="Rectangle: Rounded Corners 452">
              <a:extLst>
                <a:ext uri="{FF2B5EF4-FFF2-40B4-BE49-F238E27FC236}">
                  <a16:creationId xmlns:a16="http://schemas.microsoft.com/office/drawing/2014/main" id="{CCEB9D5C-6410-F14F-2BA6-F4A2F5BCFE8F}"/>
                </a:ext>
              </a:extLst>
            </p:cNvPr>
            <p:cNvSpPr/>
            <p:nvPr/>
          </p:nvSpPr>
          <p:spPr>
            <a:xfrm>
              <a:off x="3550287" y="5066887"/>
              <a:ext cx="1794320" cy="9582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A208F6EA-4A38-0E12-9750-3B3460B18E4E}"/>
                </a:ext>
              </a:extLst>
            </p:cNvPr>
            <p:cNvSpPr txBox="1"/>
            <p:nvPr/>
          </p:nvSpPr>
          <p:spPr>
            <a:xfrm>
              <a:off x="3500502" y="5218045"/>
              <a:ext cx="1972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Emission/exposure assessment</a:t>
              </a:r>
            </a:p>
          </p:txBody>
        </p:sp>
      </p:grpSp>
      <p:cxnSp>
        <p:nvCxnSpPr>
          <p:cNvPr id="456" name="Straight Arrow Connector 455">
            <a:extLst>
              <a:ext uri="{FF2B5EF4-FFF2-40B4-BE49-F238E27FC236}">
                <a16:creationId xmlns:a16="http://schemas.microsoft.com/office/drawing/2014/main" id="{19664024-9CF4-C352-B31F-5365CD864D06}"/>
              </a:ext>
            </a:extLst>
          </p:cNvPr>
          <p:cNvCxnSpPr>
            <a:cxnSpLocks noChangeAspect="1"/>
            <a:stCxn id="371" idx="1"/>
            <a:endCxn id="453" idx="3"/>
          </p:cNvCxnSpPr>
          <p:nvPr/>
        </p:nvCxnSpPr>
        <p:spPr>
          <a:xfrm flipH="1" flipV="1">
            <a:off x="5746845" y="14172992"/>
            <a:ext cx="695728" cy="52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64" name="Group 463">
            <a:extLst>
              <a:ext uri="{FF2B5EF4-FFF2-40B4-BE49-F238E27FC236}">
                <a16:creationId xmlns:a16="http://schemas.microsoft.com/office/drawing/2014/main" id="{E1B1EA77-0011-F229-00F2-C9C4A9155F0F}"/>
              </a:ext>
            </a:extLst>
          </p:cNvPr>
          <p:cNvGrpSpPr>
            <a:grpSpLocks noChangeAspect="1"/>
          </p:cNvGrpSpPr>
          <p:nvPr/>
        </p:nvGrpSpPr>
        <p:grpSpPr>
          <a:xfrm>
            <a:off x="3890715" y="15412138"/>
            <a:ext cx="1972321" cy="958240"/>
            <a:chOff x="3500502" y="5066887"/>
            <a:chExt cx="1972321" cy="958240"/>
          </a:xfrm>
        </p:grpSpPr>
        <p:sp>
          <p:nvSpPr>
            <p:cNvPr id="465" name="Rectangle: Rounded Corners 464">
              <a:extLst>
                <a:ext uri="{FF2B5EF4-FFF2-40B4-BE49-F238E27FC236}">
                  <a16:creationId xmlns:a16="http://schemas.microsoft.com/office/drawing/2014/main" id="{6F30922C-8A84-98F9-7474-47B6A7C96D3A}"/>
                </a:ext>
              </a:extLst>
            </p:cNvPr>
            <p:cNvSpPr/>
            <p:nvPr/>
          </p:nvSpPr>
          <p:spPr>
            <a:xfrm>
              <a:off x="3550287" y="5066887"/>
              <a:ext cx="1794320" cy="9582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C705B700-A43B-5093-7D4C-B3B0EC083130}"/>
                </a:ext>
              </a:extLst>
            </p:cNvPr>
            <p:cNvSpPr txBox="1"/>
            <p:nvPr/>
          </p:nvSpPr>
          <p:spPr>
            <a:xfrm>
              <a:off x="3500502" y="5218045"/>
              <a:ext cx="1972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Emission/exposure assessment</a:t>
              </a:r>
            </a:p>
          </p:txBody>
        </p:sp>
      </p:grpSp>
      <p:cxnSp>
        <p:nvCxnSpPr>
          <p:cNvPr id="467" name="Straight Arrow Connector 466">
            <a:extLst>
              <a:ext uri="{FF2B5EF4-FFF2-40B4-BE49-F238E27FC236}">
                <a16:creationId xmlns:a16="http://schemas.microsoft.com/office/drawing/2014/main" id="{B5793B27-D225-DAC2-14AD-C8431B00D14A}"/>
              </a:ext>
            </a:extLst>
          </p:cNvPr>
          <p:cNvCxnSpPr>
            <a:cxnSpLocks noChangeAspect="1"/>
            <a:stCxn id="57" idx="1"/>
            <a:endCxn id="465" idx="3"/>
          </p:cNvCxnSpPr>
          <p:nvPr/>
        </p:nvCxnSpPr>
        <p:spPr>
          <a:xfrm flipH="1" flipV="1">
            <a:off x="5734820" y="15891258"/>
            <a:ext cx="669204" cy="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4525C187-9928-E696-883E-4F847BFBBC2B}"/>
              </a:ext>
            </a:extLst>
          </p:cNvPr>
          <p:cNvGrpSpPr>
            <a:grpSpLocks noChangeAspect="1"/>
          </p:cNvGrpSpPr>
          <p:nvPr/>
        </p:nvGrpSpPr>
        <p:grpSpPr>
          <a:xfrm>
            <a:off x="24408207" y="11670510"/>
            <a:ext cx="1972321" cy="958240"/>
            <a:chOff x="3500502" y="5066887"/>
            <a:chExt cx="1972321" cy="958240"/>
          </a:xfrm>
        </p:grpSpPr>
        <p:sp>
          <p:nvSpPr>
            <p:cNvPr id="480" name="Rectangle: Rounded Corners 479">
              <a:extLst>
                <a:ext uri="{FF2B5EF4-FFF2-40B4-BE49-F238E27FC236}">
                  <a16:creationId xmlns:a16="http://schemas.microsoft.com/office/drawing/2014/main" id="{847C1E91-5DE9-0078-BDAE-250E07B01516}"/>
                </a:ext>
              </a:extLst>
            </p:cNvPr>
            <p:cNvSpPr/>
            <p:nvPr/>
          </p:nvSpPr>
          <p:spPr>
            <a:xfrm>
              <a:off x="3550287" y="5066887"/>
              <a:ext cx="1794320" cy="9582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23D51B33-54C7-CEB4-3D6A-47F35D5E45E3}"/>
                </a:ext>
              </a:extLst>
            </p:cNvPr>
            <p:cNvSpPr txBox="1"/>
            <p:nvPr/>
          </p:nvSpPr>
          <p:spPr>
            <a:xfrm>
              <a:off x="3500502" y="5218045"/>
              <a:ext cx="1972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Emission/exposure assessment</a:t>
              </a:r>
            </a:p>
          </p:txBody>
        </p:sp>
      </p:grpSp>
      <p:sp>
        <p:nvSpPr>
          <p:cNvPr id="482" name="Rectangle: Rounded Corners 481">
            <a:extLst>
              <a:ext uri="{FF2B5EF4-FFF2-40B4-BE49-F238E27FC236}">
                <a16:creationId xmlns:a16="http://schemas.microsoft.com/office/drawing/2014/main" id="{0D40F867-75FC-09F9-6FDD-2E4ABA32E851}"/>
              </a:ext>
            </a:extLst>
          </p:cNvPr>
          <p:cNvSpPr>
            <a:spLocks noChangeAspect="1"/>
          </p:cNvSpPr>
          <p:nvPr/>
        </p:nvSpPr>
        <p:spPr>
          <a:xfrm>
            <a:off x="24696478" y="10432287"/>
            <a:ext cx="1371600" cy="53553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3" name="TextBox 482">
            <a:extLst>
              <a:ext uri="{FF2B5EF4-FFF2-40B4-BE49-F238E27FC236}">
                <a16:creationId xmlns:a16="http://schemas.microsoft.com/office/drawing/2014/main" id="{395C4FC0-5E0A-41D4-15D0-F75EC9FD9347}"/>
              </a:ext>
            </a:extLst>
          </p:cNvPr>
          <p:cNvSpPr txBox="1">
            <a:spLocks noChangeAspect="1"/>
          </p:cNvSpPr>
          <p:nvPr/>
        </p:nvSpPr>
        <p:spPr>
          <a:xfrm>
            <a:off x="24631823" y="10543773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81DB8C8-A6DB-1A4E-D9C3-9C2858BAFB57}"/>
              </a:ext>
            </a:extLst>
          </p:cNvPr>
          <p:cNvGrpSpPr>
            <a:grpSpLocks noChangeAspect="1"/>
          </p:cNvGrpSpPr>
          <p:nvPr/>
        </p:nvGrpSpPr>
        <p:grpSpPr>
          <a:xfrm>
            <a:off x="2968034" y="9879580"/>
            <a:ext cx="1972321" cy="958240"/>
            <a:chOff x="3452046" y="5066887"/>
            <a:chExt cx="1972321" cy="958240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E8E9343B-ED04-C3D2-BAEF-ED31EB51E1F7}"/>
                </a:ext>
              </a:extLst>
            </p:cNvPr>
            <p:cNvSpPr/>
            <p:nvPr/>
          </p:nvSpPr>
          <p:spPr>
            <a:xfrm>
              <a:off x="3550287" y="5066887"/>
              <a:ext cx="1794320" cy="9582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FE618A0-A149-3599-C755-398C59CE5E29}"/>
                </a:ext>
              </a:extLst>
            </p:cNvPr>
            <p:cNvSpPr txBox="1"/>
            <p:nvPr/>
          </p:nvSpPr>
          <p:spPr>
            <a:xfrm>
              <a:off x="3452046" y="5197441"/>
              <a:ext cx="1972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Emission/exposure assessment</a:t>
              </a:r>
            </a:p>
          </p:txBody>
        </p:sp>
      </p:grp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21204EB-E386-BF0A-571E-CE48C919AC3D}"/>
              </a:ext>
            </a:extLst>
          </p:cNvPr>
          <p:cNvCxnSpPr>
            <a:cxnSpLocks noChangeAspect="1"/>
            <a:endCxn id="8" idx="3"/>
          </p:cNvCxnSpPr>
          <p:nvPr/>
        </p:nvCxnSpPr>
        <p:spPr>
          <a:xfrm flipH="1" flipV="1">
            <a:off x="4860595" y="10358700"/>
            <a:ext cx="1002822" cy="109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38C982F-4732-DC8B-E435-319ABA21A706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9907863" y="9988520"/>
            <a:ext cx="1972321" cy="958240"/>
            <a:chOff x="3452046" y="5066887"/>
            <a:chExt cx="1972321" cy="958240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65A359A3-B665-DD25-8007-FA0061D0DA4A}"/>
                </a:ext>
              </a:extLst>
            </p:cNvPr>
            <p:cNvSpPr/>
            <p:nvPr/>
          </p:nvSpPr>
          <p:spPr>
            <a:xfrm>
              <a:off x="3550287" y="5066887"/>
              <a:ext cx="1794320" cy="9582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33CA803-21E7-67E8-436A-73CB8180DDD8}"/>
                </a:ext>
              </a:extLst>
            </p:cNvPr>
            <p:cNvSpPr txBox="1"/>
            <p:nvPr/>
          </p:nvSpPr>
          <p:spPr>
            <a:xfrm>
              <a:off x="3452046" y="5197441"/>
              <a:ext cx="1972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Emission/exposure assessment</a:t>
              </a:r>
            </a:p>
          </p:txBody>
        </p:sp>
      </p:grp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F16B36F-58FA-0713-9415-7848AEB1521F}"/>
              </a:ext>
            </a:extLst>
          </p:cNvPr>
          <p:cNvCxnSpPr>
            <a:cxnSpLocks noChangeAspect="1"/>
            <a:stCxn id="44" idx="3"/>
          </p:cNvCxnSpPr>
          <p:nvPr/>
        </p:nvCxnSpPr>
        <p:spPr>
          <a:xfrm>
            <a:off x="8979071" y="10388996"/>
            <a:ext cx="95521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50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2227</TotalTime>
  <Words>149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Meeting  Milan - Italy 23-24 January 2024</dc:title>
  <dc:creator>Project Hub 360</dc:creator>
  <cp:lastModifiedBy>Ben Murray</cp:lastModifiedBy>
  <cp:revision>54</cp:revision>
  <dcterms:created xsi:type="dcterms:W3CDTF">2023-11-29T08:53:47Z</dcterms:created>
  <dcterms:modified xsi:type="dcterms:W3CDTF">2024-04-10T14:54:45Z</dcterms:modified>
</cp:coreProperties>
</file>