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02_AE3173FE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8" r:id="rId2"/>
  </p:sldIdLst>
  <p:sldSz cx="27358975" cy="21601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B00BFD-7F38-2134-5F04-2EF802737493}" name="FRANCESCA DEGANELLO" initials="FD" userId="S::francesca.deganello@cnr.it::c795e144-3cea-477c-b2fa-6cb1aefcbc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59" autoAdjust="0"/>
    <p:restoredTop sz="94660"/>
  </p:normalViewPr>
  <p:slideViewPr>
    <p:cSldViewPr snapToGrid="0">
      <p:cViewPr>
        <p:scale>
          <a:sx n="50" d="100"/>
          <a:sy n="50" d="100"/>
        </p:scale>
        <p:origin x="-845" y="-26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A DEGANELLO" userId="c795e144-3cea-477c-b2fa-6cb1aefcbc29" providerId="ADAL" clId="{6ED4FA46-B184-4AFE-9C45-B3D617C939EE}"/>
    <pc:docChg chg="">
      <pc:chgData name="FRANCESCA DEGANELLO" userId="c795e144-3cea-477c-b2fa-6cb1aefcbc29" providerId="ADAL" clId="{6ED4FA46-B184-4AFE-9C45-B3D617C939EE}" dt="2024-05-13T09:02:16.072" v="12"/>
      <pc:docMkLst>
        <pc:docMk/>
      </pc:docMkLst>
      <pc:sldChg chg="addCm delCm modCm">
        <pc:chgData name="FRANCESCA DEGANELLO" userId="c795e144-3cea-477c-b2fa-6cb1aefcbc29" providerId="ADAL" clId="{6ED4FA46-B184-4AFE-9C45-B3D617C939EE}" dt="2024-05-13T09:02:16.072" v="12"/>
        <pc:sldMkLst>
          <pc:docMk/>
          <pc:sldMk cId="2922476542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FRANCESCA DEGANELLO" userId="c795e144-3cea-477c-b2fa-6cb1aefcbc29" providerId="ADAL" clId="{6ED4FA46-B184-4AFE-9C45-B3D617C939EE}" dt="2024-05-13T08:47:36.292" v="5"/>
              <pc2:cmMkLst xmlns:pc2="http://schemas.microsoft.com/office/powerpoint/2019/9/main/command">
                <pc:docMk/>
                <pc:sldMk cId="2922476542" sldId="258"/>
                <pc2:cmMk id="{3DCBFC23-2A3F-4F89-83A5-9464B2349768}"/>
              </pc2:cmMkLst>
            </pc226:cmChg>
            <pc226:cmChg xmlns:pc226="http://schemas.microsoft.com/office/powerpoint/2022/06/main/command" chg="add del mod">
              <pc226:chgData name="FRANCESCA DEGANELLO" userId="c795e144-3cea-477c-b2fa-6cb1aefcbc29" providerId="ADAL" clId="{6ED4FA46-B184-4AFE-9C45-B3D617C939EE}" dt="2024-05-13T09:02:16.072" v="12"/>
              <pc2:cmMkLst xmlns:pc2="http://schemas.microsoft.com/office/powerpoint/2019/9/main/command">
                <pc:docMk/>
                <pc:sldMk cId="2922476542" sldId="258"/>
                <pc2:cmMk id="{F0692D38-C465-4DC9-A3AE-30CD73E2DB8B}"/>
              </pc2:cmMkLst>
            </pc226:cmChg>
            <pc226:cmChg xmlns:pc226="http://schemas.microsoft.com/office/powerpoint/2022/06/main/command" chg="add mod">
              <pc226:chgData name="FRANCESCA DEGANELLO" userId="c795e144-3cea-477c-b2fa-6cb1aefcbc29" providerId="ADAL" clId="{6ED4FA46-B184-4AFE-9C45-B3D617C939EE}" dt="2024-05-13T08:44:07.705" v="2"/>
              <pc2:cmMkLst xmlns:pc2="http://schemas.microsoft.com/office/powerpoint/2019/9/main/command">
                <pc:docMk/>
                <pc:sldMk cId="2922476542" sldId="258"/>
                <pc2:cmMk id="{688C5964-398B-4586-9EF8-A8D1D8395A6D}"/>
              </pc2:cmMkLst>
            </pc226:cmChg>
            <pc226:cmChg xmlns:pc226="http://schemas.microsoft.com/office/powerpoint/2022/06/main/command" chg="add">
              <pc226:chgData name="FRANCESCA DEGANELLO" userId="c795e144-3cea-477c-b2fa-6cb1aefcbc29" providerId="ADAL" clId="{6ED4FA46-B184-4AFE-9C45-B3D617C939EE}" dt="2024-05-13T09:02:07.335" v="11"/>
              <pc2:cmMkLst xmlns:pc2="http://schemas.microsoft.com/office/powerpoint/2019/9/main/command">
                <pc:docMk/>
                <pc:sldMk cId="2922476542" sldId="258"/>
                <pc2:cmMk id="{9508AC88-E5C8-44F7-94A2-FFBA02D8BF50}"/>
              </pc2:cmMkLst>
            </pc226:cmChg>
            <pc226:cmChg xmlns:pc226="http://schemas.microsoft.com/office/powerpoint/2022/06/main/command" chg="add del">
              <pc226:chgData name="FRANCESCA DEGANELLO" userId="c795e144-3cea-477c-b2fa-6cb1aefcbc29" providerId="ADAL" clId="{6ED4FA46-B184-4AFE-9C45-B3D617C939EE}" dt="2024-05-13T09:01:57.113" v="10"/>
              <pc2:cmMkLst xmlns:pc2="http://schemas.microsoft.com/office/powerpoint/2019/9/main/command">
                <pc:docMk/>
                <pc:sldMk cId="2922476542" sldId="258"/>
                <pc2:cmMk id="{1176C9D3-1746-4E02-94BF-72B565FE2348}"/>
              </pc2:cmMkLst>
            </pc226:cmChg>
            <pc226:cmChg xmlns:pc226="http://schemas.microsoft.com/office/powerpoint/2022/06/main/command" chg="add mod">
              <pc226:chgData name="FRANCESCA DEGANELLO" userId="c795e144-3cea-477c-b2fa-6cb1aefcbc29" providerId="ADAL" clId="{6ED4FA46-B184-4AFE-9C45-B3D617C939EE}" dt="2024-05-13T08:49:17.442" v="6"/>
              <pc2:cmMkLst xmlns:pc2="http://schemas.microsoft.com/office/powerpoint/2019/9/main/command">
                <pc:docMk/>
                <pc:sldMk cId="2922476542" sldId="258"/>
                <pc2:cmMk id="{8CDBCEF2-D0D4-408F-9BFD-4EBD001B5554}"/>
              </pc2:cmMkLst>
            </pc226:cmChg>
          </p:ext>
        </pc:extLst>
      </pc:sldChg>
    </pc:docChg>
  </pc:docChgLst>
  <pc:docChgLst>
    <pc:chgData name="FRANCESCA DEGANELLO" userId="c795e144-3cea-477c-b2fa-6cb1aefcbc29" providerId="ADAL" clId="{5397BFF0-A93B-478C-92EA-B6F86A393FE8}"/>
    <pc:docChg chg="">
      <pc:chgData name="FRANCESCA DEGANELLO" userId="c795e144-3cea-477c-b2fa-6cb1aefcbc29" providerId="ADAL" clId="{5397BFF0-A93B-478C-92EA-B6F86A393FE8}" dt="2024-05-14T09:37:06.187" v="4"/>
      <pc:docMkLst>
        <pc:docMk/>
      </pc:docMkLst>
      <pc:sldChg chg="addCm modCm">
        <pc:chgData name="FRANCESCA DEGANELLO" userId="c795e144-3cea-477c-b2fa-6cb1aefcbc29" providerId="ADAL" clId="{5397BFF0-A93B-478C-92EA-B6F86A393FE8}" dt="2024-05-14T09:37:06.187" v="4"/>
        <pc:sldMkLst>
          <pc:docMk/>
          <pc:sldMk cId="2922476542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FRANCESCA DEGANELLO" userId="c795e144-3cea-477c-b2fa-6cb1aefcbc29" providerId="ADAL" clId="{5397BFF0-A93B-478C-92EA-B6F86A393FE8}" dt="2024-05-14T09:37:06.187" v="4"/>
              <pc2:cmMkLst xmlns:pc2="http://schemas.microsoft.com/office/powerpoint/2019/9/main/command">
                <pc:docMk/>
                <pc:sldMk cId="2922476542" sldId="258"/>
                <pc2:cmMk id="{47FAF315-1B27-4E78-8B75-33D4DA9AF277}"/>
              </pc2:cmMkLst>
            </pc226:cmChg>
            <pc226:cmChg xmlns:pc226="http://schemas.microsoft.com/office/powerpoint/2022/06/main/command" chg="mod">
              <pc226:chgData name="FRANCESCA DEGANELLO" userId="c795e144-3cea-477c-b2fa-6cb1aefcbc29" providerId="ADAL" clId="{5397BFF0-A93B-478C-92EA-B6F86A393FE8}" dt="2024-05-14T07:16:54.953" v="0"/>
              <pc2:cmMkLst xmlns:pc2="http://schemas.microsoft.com/office/powerpoint/2019/9/main/command">
                <pc:docMk/>
                <pc:sldMk cId="2922476542" sldId="258"/>
                <pc2:cmMk id="{9508AC88-E5C8-44F7-94A2-FFBA02D8BF50}"/>
              </pc2:cmMkLst>
            </pc226:cmChg>
            <pc226:cmChg xmlns:pc226="http://schemas.microsoft.com/office/powerpoint/2022/06/main/command" chg="add mod">
              <pc226:chgData name="FRANCESCA DEGANELLO" userId="c795e144-3cea-477c-b2fa-6cb1aefcbc29" providerId="ADAL" clId="{5397BFF0-A93B-478C-92EA-B6F86A393FE8}" dt="2024-05-14T07:19:33.863" v="2"/>
              <pc2:cmMkLst xmlns:pc2="http://schemas.microsoft.com/office/powerpoint/2019/9/main/command">
                <pc:docMk/>
                <pc:sldMk cId="2922476542" sldId="258"/>
                <pc2:cmMk id="{C48A9497-C2BE-4D7D-A5A2-E9F0EE4EA2D6}"/>
              </pc2:cmMkLst>
            </pc226:cmChg>
            <pc226:cmChg xmlns:pc226="http://schemas.microsoft.com/office/powerpoint/2022/06/main/command" chg="add">
              <pc226:chgData name="FRANCESCA DEGANELLO" userId="c795e144-3cea-477c-b2fa-6cb1aefcbc29" providerId="ADAL" clId="{5397BFF0-A93B-478C-92EA-B6F86A393FE8}" dt="2024-05-14T08:03:21.900" v="3"/>
              <pc2:cmMkLst xmlns:pc2="http://schemas.microsoft.com/office/powerpoint/2019/9/main/command">
                <pc:docMk/>
                <pc:sldMk cId="2922476542" sldId="258"/>
                <pc2:cmMk id="{81BD0CBE-E2AB-4EBD-82A7-A206890EA379}"/>
              </pc2:cmMkLst>
            </pc226:cmChg>
          </p:ext>
        </pc:extLst>
      </pc:sldChg>
    </pc:docChg>
  </pc:docChgLst>
</pc:chgInfo>
</file>

<file path=ppt/comments/modernComment_102_AE3173F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88C5964-398B-4586-9EF8-A8D1D8395A6D}" authorId="{B0B00BFD-7F38-2134-5F04-2EF802737493}" created="2024-05-13T08:42:46.40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24" creationId="{99ED4265-29F1-C821-0BBF-870BB0C035DD}"/>
    </ac:deMkLst>
    <p188:txBody>
      <a:bodyPr/>
      <a:lstStyle/>
      <a:p>
        <a:r>
          <a:rPr lang="it-IT"/>
          <a:t>Here we will have just 3 type of synthesis, since we will have already selected the most convenient waste-derived precursor (rust, rice or rust+rice) for the synthesis of our thermocatalytic nanopowder. 
Today, we do not know which will be the best. I will know it in about a month.
You can consider that as a PRELIMINARY step.</a:t>
        </a:r>
      </a:p>
    </p188:txBody>
  </p188:cm>
  <p188:cm id="{3DCBFC23-2A3F-4F89-83A5-9464B2349768}" authorId="{B0B00BFD-7F38-2134-5F04-2EF802737493}" created="2024-05-13T08:44:55.5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5" creationId="{F40BBE56-2FE4-90CC-90F5-18B104DADE4F}"/>
      <ac:txMk cp="18" len="18">
        <ac:context len="297" hash="2561122457"/>
      </ac:txMk>
    </ac:txMkLst>
    <p188:pos x="1855899" y="692219"/>
    <p188:txBody>
      <a:bodyPr/>
      <a:lstStyle/>
      <a:p>
        <a:r>
          <a:rPr lang="it-IT"/>
          <a:t>Reducers-to-oxidizers ratio (phi)</a:t>
        </a:r>
      </a:p>
    </p188:txBody>
  </p188:cm>
  <p188:cm id="{8CDBCEF2-D0D4-408F-9BFD-4EBD001B5554}" authorId="{B0B00BFD-7F38-2134-5F04-2EF802737493}" created="2024-05-13T08:47:25.71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5" creationId="{F40BBE56-2FE4-90CC-90F5-18B104DADE4F}"/>
    </ac:deMkLst>
    <p188:txBody>
      <a:bodyPr/>
      <a:lstStyle/>
      <a:p>
        <a:r>
          <a:rPr lang="it-IT"/>
          <a:t>Yes, broadly speaking,I could select just CSF-SIL1-Rust and try the synthesis both at a stoichiometric and over stochiometric Phi values, and thus select the best phi value for the other two samples. </a:t>
        </a:r>
      </a:p>
    </p188:txBody>
  </p188:cm>
  <p188:cm id="{9508AC88-E5C8-44F7-94A2-FFBA02D8BF50}" authorId="{B0B00BFD-7F38-2134-5F04-2EF802737493}" created="2024-05-13T09:02:07.1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11" creationId="{6A9952AA-B848-CC89-CF04-76C91C3B6F59}"/>
    </ac:deMkLst>
    <p188:txBody>
      <a:bodyPr/>
      <a:lstStyle/>
      <a:p>
        <a:r>
          <a:rPr lang="en-GB"/>
          <a:t>CENTI is doing some preliminary studies to understand which of the three parameters (ratio of titania precursor to ethanol, temperature or time ) is the most influent on the final material. Then, only one or two of them will be taken as KDF for further studies. </a:t>
        </a:r>
      </a:p>
    </p188:txBody>
  </p188:cm>
  <p188:cm id="{C48A9497-C2BE-4D7D-A5A2-E9F0EE4EA2D6}" authorId="{B0B00BFD-7F38-2134-5F04-2EF802737493}" created="2024-05-14T07:18:46.23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304" creationId="{D4784609-AE1B-D40B-92D8-614FB9846DE8}"/>
      <ac:txMk cp="53" len="7">
        <ac:context len="61" hash="4087256634"/>
      </ac:txMk>
    </ac:txMkLst>
    <p188:pos x="1661111" y="1051539"/>
    <p188:txBody>
      <a:bodyPr/>
      <a:lstStyle/>
      <a:p>
        <a:r>
          <a:rPr lang="en-GB"/>
          <a:t>At different pH,  in the range from 4 to 9 </a:t>
        </a:r>
      </a:p>
    </p188:txBody>
  </p188:cm>
  <p188:cm id="{81BD0CBE-E2AB-4EBD-82A7-A206890EA379}" authorId="{B0B00BFD-7F38-2134-5F04-2EF802737493}" created="2024-05-14T08:03:21.7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12" creationId="{D287DCBB-FA41-3221-6287-5C671566AC94}"/>
    </ac:deMkLst>
    <p188:txBody>
      <a:bodyPr/>
      <a:lstStyle/>
      <a:p>
        <a:r>
          <a:rPr lang="en-GB"/>
          <a:t>Ok. We can fix the number of coatings to 4 and study the coating time, and sol concentration</a:t>
        </a:r>
      </a:p>
    </p188:txBody>
  </p188:cm>
  <p188:cm id="{47FAF315-1B27-4E78-8B75-33D4DA9AF277}" authorId="{B0B00BFD-7F38-2134-5F04-2EF802737493}" created="2024-05-14T09:37:05.95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22476542" sldId="258"/>
      <ac:spMk id="216" creationId="{5F8D400F-CF2D-B90A-A4CF-13090F75A522}"/>
    </ac:deMkLst>
    <p188:txBody>
      <a:bodyPr/>
      <a:lstStyle/>
      <a:p>
        <a:r>
          <a:rPr lang="en-GB"/>
          <a:t>This depends on the spray coating system..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923" y="3535184"/>
            <a:ext cx="23255129" cy="7520387"/>
          </a:xfrm>
        </p:spPr>
        <p:txBody>
          <a:bodyPr anchor="b"/>
          <a:lstStyle>
            <a:lvl1pPr algn="ctr">
              <a:defRPr sz="179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9872" y="11345586"/>
            <a:ext cx="20519231" cy="5215267"/>
          </a:xfrm>
        </p:spPr>
        <p:txBody>
          <a:bodyPr/>
          <a:lstStyle>
            <a:lvl1pPr marL="0" indent="0" algn="ctr">
              <a:buNone/>
              <a:defRPr sz="7181"/>
            </a:lvl1pPr>
            <a:lvl2pPr marL="1367942" indent="0" algn="ctr">
              <a:buNone/>
              <a:defRPr sz="5984"/>
            </a:lvl2pPr>
            <a:lvl3pPr marL="2735885" indent="0" algn="ctr">
              <a:buNone/>
              <a:defRPr sz="5386"/>
            </a:lvl3pPr>
            <a:lvl4pPr marL="4103827" indent="0" algn="ctr">
              <a:buNone/>
              <a:defRPr sz="4787"/>
            </a:lvl4pPr>
            <a:lvl5pPr marL="5471770" indent="0" algn="ctr">
              <a:buNone/>
              <a:defRPr sz="4787"/>
            </a:lvl5pPr>
            <a:lvl6pPr marL="6839712" indent="0" algn="ctr">
              <a:buNone/>
              <a:defRPr sz="4787"/>
            </a:lvl6pPr>
            <a:lvl7pPr marL="8207654" indent="0" algn="ctr">
              <a:buNone/>
              <a:defRPr sz="4787"/>
            </a:lvl7pPr>
            <a:lvl8pPr marL="9575597" indent="0" algn="ctr">
              <a:buNone/>
              <a:defRPr sz="4787"/>
            </a:lvl8pPr>
            <a:lvl9pPr marL="10943539" indent="0" algn="ctr">
              <a:buNone/>
              <a:defRPr sz="478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70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6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578768" y="1150059"/>
            <a:ext cx="5899279" cy="183059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0931" y="1150059"/>
            <a:ext cx="17355850" cy="183059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01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114241" y="20718901"/>
            <a:ext cx="1391739" cy="487968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19029841" y="20575117"/>
            <a:ext cx="588812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022" y="446529"/>
            <a:ext cx="3238132" cy="1716779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20772" y="19949445"/>
            <a:ext cx="25640117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19561671" y="338262"/>
            <a:ext cx="7797309" cy="1402504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19062071" y="338261"/>
            <a:ext cx="999196" cy="1402506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72026" y="20184503"/>
            <a:ext cx="3569982" cy="106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4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2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682" y="5385284"/>
            <a:ext cx="23597116" cy="8985461"/>
          </a:xfrm>
        </p:spPr>
        <p:txBody>
          <a:bodyPr anchor="b"/>
          <a:lstStyle>
            <a:lvl1pPr>
              <a:defRPr sz="179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6682" y="14455751"/>
            <a:ext cx="23597116" cy="4725242"/>
          </a:xfrm>
        </p:spPr>
        <p:txBody>
          <a:bodyPr/>
          <a:lstStyle>
            <a:lvl1pPr marL="0" indent="0">
              <a:buNone/>
              <a:defRPr sz="7181">
                <a:solidFill>
                  <a:schemeClr val="tx1"/>
                </a:solidFill>
              </a:defRPr>
            </a:lvl1pPr>
            <a:lvl2pPr marL="1367942" indent="0">
              <a:buNone/>
              <a:defRPr sz="5984">
                <a:solidFill>
                  <a:schemeClr val="tx1">
                    <a:tint val="75000"/>
                  </a:schemeClr>
                </a:solidFill>
              </a:defRPr>
            </a:lvl2pPr>
            <a:lvl3pPr marL="2735885" indent="0">
              <a:buNone/>
              <a:defRPr sz="5386">
                <a:solidFill>
                  <a:schemeClr val="tx1">
                    <a:tint val="75000"/>
                  </a:schemeClr>
                </a:solidFill>
              </a:defRPr>
            </a:lvl3pPr>
            <a:lvl4pPr marL="4103827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4pPr>
            <a:lvl5pPr marL="5471770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5pPr>
            <a:lvl6pPr marL="6839712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6pPr>
            <a:lvl7pPr marL="8207654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7pPr>
            <a:lvl8pPr marL="9575597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8pPr>
            <a:lvl9pPr marL="10943539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92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0930" y="5750296"/>
            <a:ext cx="11627564" cy="13705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0481" y="5750296"/>
            <a:ext cx="11627564" cy="13705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4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493" y="1150064"/>
            <a:ext cx="23597116" cy="41752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4496" y="5295274"/>
            <a:ext cx="11574127" cy="2595132"/>
          </a:xfrm>
        </p:spPr>
        <p:txBody>
          <a:bodyPr anchor="b"/>
          <a:lstStyle>
            <a:lvl1pPr marL="0" indent="0">
              <a:buNone/>
              <a:defRPr sz="7181" b="1"/>
            </a:lvl1pPr>
            <a:lvl2pPr marL="1367942" indent="0">
              <a:buNone/>
              <a:defRPr sz="5984" b="1"/>
            </a:lvl2pPr>
            <a:lvl3pPr marL="2735885" indent="0">
              <a:buNone/>
              <a:defRPr sz="5386" b="1"/>
            </a:lvl3pPr>
            <a:lvl4pPr marL="4103827" indent="0">
              <a:buNone/>
              <a:defRPr sz="4787" b="1"/>
            </a:lvl4pPr>
            <a:lvl5pPr marL="5471770" indent="0">
              <a:buNone/>
              <a:defRPr sz="4787" b="1"/>
            </a:lvl5pPr>
            <a:lvl6pPr marL="6839712" indent="0">
              <a:buNone/>
              <a:defRPr sz="4787" b="1"/>
            </a:lvl6pPr>
            <a:lvl7pPr marL="8207654" indent="0">
              <a:buNone/>
              <a:defRPr sz="4787" b="1"/>
            </a:lvl7pPr>
            <a:lvl8pPr marL="9575597" indent="0">
              <a:buNone/>
              <a:defRPr sz="4787" b="1"/>
            </a:lvl8pPr>
            <a:lvl9pPr marL="10943539" indent="0">
              <a:buNone/>
              <a:defRPr sz="47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4496" y="7890406"/>
            <a:ext cx="11574127" cy="11605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50483" y="5295274"/>
            <a:ext cx="11631128" cy="2595132"/>
          </a:xfrm>
        </p:spPr>
        <p:txBody>
          <a:bodyPr anchor="b"/>
          <a:lstStyle>
            <a:lvl1pPr marL="0" indent="0">
              <a:buNone/>
              <a:defRPr sz="7181" b="1"/>
            </a:lvl1pPr>
            <a:lvl2pPr marL="1367942" indent="0">
              <a:buNone/>
              <a:defRPr sz="5984" b="1"/>
            </a:lvl2pPr>
            <a:lvl3pPr marL="2735885" indent="0">
              <a:buNone/>
              <a:defRPr sz="5386" b="1"/>
            </a:lvl3pPr>
            <a:lvl4pPr marL="4103827" indent="0">
              <a:buNone/>
              <a:defRPr sz="4787" b="1"/>
            </a:lvl4pPr>
            <a:lvl5pPr marL="5471770" indent="0">
              <a:buNone/>
              <a:defRPr sz="4787" b="1"/>
            </a:lvl5pPr>
            <a:lvl6pPr marL="6839712" indent="0">
              <a:buNone/>
              <a:defRPr sz="4787" b="1"/>
            </a:lvl6pPr>
            <a:lvl7pPr marL="8207654" indent="0">
              <a:buNone/>
              <a:defRPr sz="4787" b="1"/>
            </a:lvl7pPr>
            <a:lvl8pPr marL="9575597" indent="0">
              <a:buNone/>
              <a:defRPr sz="4787" b="1"/>
            </a:lvl8pPr>
            <a:lvl9pPr marL="10943539" indent="0">
              <a:buNone/>
              <a:defRPr sz="47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50483" y="7890406"/>
            <a:ext cx="11631128" cy="11605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9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22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7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493" y="1440074"/>
            <a:ext cx="8823982" cy="5040260"/>
          </a:xfrm>
        </p:spPr>
        <p:txBody>
          <a:bodyPr anchor="b"/>
          <a:lstStyle>
            <a:lvl1pPr>
              <a:defRPr sz="95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1128" y="3110165"/>
            <a:ext cx="13850481" cy="15350791"/>
          </a:xfrm>
        </p:spPr>
        <p:txBody>
          <a:bodyPr/>
          <a:lstStyle>
            <a:lvl1pPr>
              <a:defRPr sz="9574"/>
            </a:lvl1pPr>
            <a:lvl2pPr>
              <a:defRPr sz="8378"/>
            </a:lvl2pPr>
            <a:lvl3pPr>
              <a:defRPr sz="7181"/>
            </a:lvl3pPr>
            <a:lvl4pPr>
              <a:defRPr sz="5984"/>
            </a:lvl4pPr>
            <a:lvl5pPr>
              <a:defRPr sz="5984"/>
            </a:lvl5pPr>
            <a:lvl6pPr>
              <a:defRPr sz="5984"/>
            </a:lvl6pPr>
            <a:lvl7pPr>
              <a:defRPr sz="5984"/>
            </a:lvl7pPr>
            <a:lvl8pPr>
              <a:defRPr sz="5984"/>
            </a:lvl8pPr>
            <a:lvl9pPr>
              <a:defRPr sz="59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4493" y="6480334"/>
            <a:ext cx="8823982" cy="12005620"/>
          </a:xfrm>
        </p:spPr>
        <p:txBody>
          <a:bodyPr/>
          <a:lstStyle>
            <a:lvl1pPr marL="0" indent="0">
              <a:buNone/>
              <a:defRPr sz="4787"/>
            </a:lvl1pPr>
            <a:lvl2pPr marL="1367942" indent="0">
              <a:buNone/>
              <a:defRPr sz="4189"/>
            </a:lvl2pPr>
            <a:lvl3pPr marL="2735885" indent="0">
              <a:buNone/>
              <a:defRPr sz="3590"/>
            </a:lvl3pPr>
            <a:lvl4pPr marL="4103827" indent="0">
              <a:buNone/>
              <a:defRPr sz="2992"/>
            </a:lvl4pPr>
            <a:lvl5pPr marL="5471770" indent="0">
              <a:buNone/>
              <a:defRPr sz="2992"/>
            </a:lvl5pPr>
            <a:lvl6pPr marL="6839712" indent="0">
              <a:buNone/>
              <a:defRPr sz="2992"/>
            </a:lvl6pPr>
            <a:lvl7pPr marL="8207654" indent="0">
              <a:buNone/>
              <a:defRPr sz="2992"/>
            </a:lvl7pPr>
            <a:lvl8pPr marL="9575597" indent="0">
              <a:buNone/>
              <a:defRPr sz="2992"/>
            </a:lvl8pPr>
            <a:lvl9pPr marL="10943539" indent="0">
              <a:buNone/>
              <a:defRPr sz="2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43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493" y="1440074"/>
            <a:ext cx="8823982" cy="5040260"/>
          </a:xfrm>
        </p:spPr>
        <p:txBody>
          <a:bodyPr anchor="b"/>
          <a:lstStyle>
            <a:lvl1pPr>
              <a:defRPr sz="95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31128" y="3110165"/>
            <a:ext cx="13850481" cy="15350791"/>
          </a:xfrm>
        </p:spPr>
        <p:txBody>
          <a:bodyPr anchor="t"/>
          <a:lstStyle>
            <a:lvl1pPr marL="0" indent="0">
              <a:buNone/>
              <a:defRPr sz="9574"/>
            </a:lvl1pPr>
            <a:lvl2pPr marL="1367942" indent="0">
              <a:buNone/>
              <a:defRPr sz="8378"/>
            </a:lvl2pPr>
            <a:lvl3pPr marL="2735885" indent="0">
              <a:buNone/>
              <a:defRPr sz="7181"/>
            </a:lvl3pPr>
            <a:lvl4pPr marL="4103827" indent="0">
              <a:buNone/>
              <a:defRPr sz="5984"/>
            </a:lvl4pPr>
            <a:lvl5pPr marL="5471770" indent="0">
              <a:buNone/>
              <a:defRPr sz="5984"/>
            </a:lvl5pPr>
            <a:lvl6pPr marL="6839712" indent="0">
              <a:buNone/>
              <a:defRPr sz="5984"/>
            </a:lvl6pPr>
            <a:lvl7pPr marL="8207654" indent="0">
              <a:buNone/>
              <a:defRPr sz="5984"/>
            </a:lvl7pPr>
            <a:lvl8pPr marL="9575597" indent="0">
              <a:buNone/>
              <a:defRPr sz="5984"/>
            </a:lvl8pPr>
            <a:lvl9pPr marL="10943539" indent="0">
              <a:buNone/>
              <a:defRPr sz="598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4493" y="6480334"/>
            <a:ext cx="8823982" cy="12005620"/>
          </a:xfrm>
        </p:spPr>
        <p:txBody>
          <a:bodyPr/>
          <a:lstStyle>
            <a:lvl1pPr marL="0" indent="0">
              <a:buNone/>
              <a:defRPr sz="4787"/>
            </a:lvl1pPr>
            <a:lvl2pPr marL="1367942" indent="0">
              <a:buNone/>
              <a:defRPr sz="4189"/>
            </a:lvl2pPr>
            <a:lvl3pPr marL="2735885" indent="0">
              <a:buNone/>
              <a:defRPr sz="3590"/>
            </a:lvl3pPr>
            <a:lvl4pPr marL="4103827" indent="0">
              <a:buNone/>
              <a:defRPr sz="2992"/>
            </a:lvl4pPr>
            <a:lvl5pPr marL="5471770" indent="0">
              <a:buNone/>
              <a:defRPr sz="2992"/>
            </a:lvl5pPr>
            <a:lvl6pPr marL="6839712" indent="0">
              <a:buNone/>
              <a:defRPr sz="2992"/>
            </a:lvl6pPr>
            <a:lvl7pPr marL="8207654" indent="0">
              <a:buNone/>
              <a:defRPr sz="2992"/>
            </a:lvl7pPr>
            <a:lvl8pPr marL="9575597" indent="0">
              <a:buNone/>
              <a:defRPr sz="2992"/>
            </a:lvl8pPr>
            <a:lvl9pPr marL="10943539" indent="0">
              <a:buNone/>
              <a:defRPr sz="2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57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0930" y="1150064"/>
            <a:ext cx="23597116" cy="4175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930" y="5750296"/>
            <a:ext cx="23597116" cy="13705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0930" y="20021036"/>
            <a:ext cx="6155769" cy="11500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62661" y="20021036"/>
            <a:ext cx="9233654" cy="11500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22276" y="20021036"/>
            <a:ext cx="6155769" cy="11500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2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l" defTabSz="2735885" rtl="0" eaLnBrk="1" latinLnBrk="0" hangingPunct="1">
        <a:lnSpc>
          <a:spcPct val="90000"/>
        </a:lnSpc>
        <a:spcBef>
          <a:spcPct val="0"/>
        </a:spcBef>
        <a:buNone/>
        <a:defRPr sz="131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3971" indent="-683971" algn="l" defTabSz="2735885" rtl="0" eaLnBrk="1" latinLnBrk="0" hangingPunct="1">
        <a:lnSpc>
          <a:spcPct val="90000"/>
        </a:lnSpc>
        <a:spcBef>
          <a:spcPts val="2992"/>
        </a:spcBef>
        <a:buFont typeface="Arial" panose="020B0604020202020204" pitchFamily="34" charset="0"/>
        <a:buChar char="•"/>
        <a:defRPr sz="8378" kern="1200">
          <a:solidFill>
            <a:schemeClr val="tx1"/>
          </a:solidFill>
          <a:latin typeface="+mn-lt"/>
          <a:ea typeface="+mn-ea"/>
          <a:cs typeface="+mn-cs"/>
        </a:defRPr>
      </a:lvl1pPr>
      <a:lvl2pPr marL="2051914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7181" kern="1200">
          <a:solidFill>
            <a:schemeClr val="tx1"/>
          </a:solidFill>
          <a:latin typeface="+mn-lt"/>
          <a:ea typeface="+mn-ea"/>
          <a:cs typeface="+mn-cs"/>
        </a:defRPr>
      </a:lvl2pPr>
      <a:lvl3pPr marL="3419856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984" kern="1200">
          <a:solidFill>
            <a:schemeClr val="tx1"/>
          </a:solidFill>
          <a:latin typeface="+mn-lt"/>
          <a:ea typeface="+mn-ea"/>
          <a:cs typeface="+mn-cs"/>
        </a:defRPr>
      </a:lvl3pPr>
      <a:lvl4pPr marL="4787798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4pPr>
      <a:lvl5pPr marL="6155741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5pPr>
      <a:lvl6pPr marL="7523683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6pPr>
      <a:lvl7pPr marL="8891626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7pPr>
      <a:lvl8pPr marL="10259568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8pPr>
      <a:lvl9pPr marL="11627510" indent="-683971" algn="l" defTabSz="2735885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53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1pPr>
      <a:lvl2pPr marL="1367942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2pPr>
      <a:lvl3pPr marL="2735885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3pPr>
      <a:lvl4pPr marL="4103827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4pPr>
      <a:lvl5pPr marL="5471770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5pPr>
      <a:lvl6pPr marL="6839712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6pPr>
      <a:lvl7pPr marL="8207654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7pPr>
      <a:lvl8pPr marL="9575597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8pPr>
      <a:lvl9pPr marL="10943539" algn="l" defTabSz="2735885" rtl="0" eaLnBrk="1" latinLnBrk="0" hangingPunct="1">
        <a:defRPr sz="53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AE3173FE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B9E44F5F-4726-B08F-B1F3-1FA36868D7CD}"/>
              </a:ext>
            </a:extLst>
          </p:cNvPr>
          <p:cNvSpPr/>
          <p:nvPr/>
        </p:nvSpPr>
        <p:spPr>
          <a:xfrm>
            <a:off x="11890034" y="16304779"/>
            <a:ext cx="4142632" cy="1805918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9877CFDE-A661-F69E-61BF-78A7FCE370AF}"/>
              </a:ext>
            </a:extLst>
          </p:cNvPr>
          <p:cNvSpPr/>
          <p:nvPr/>
        </p:nvSpPr>
        <p:spPr>
          <a:xfrm>
            <a:off x="7219823" y="3068509"/>
            <a:ext cx="1698581" cy="11732026"/>
          </a:xfrm>
          <a:prstGeom prst="rect">
            <a:avLst/>
          </a:prstGeom>
          <a:pattFill prst="wdDnDiag">
            <a:fgClr>
              <a:schemeClr val="accent4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9972A45-80AC-B3B0-AAB3-56134D9779B0}"/>
              </a:ext>
            </a:extLst>
          </p:cNvPr>
          <p:cNvSpPr/>
          <p:nvPr/>
        </p:nvSpPr>
        <p:spPr>
          <a:xfrm>
            <a:off x="9441539" y="3414390"/>
            <a:ext cx="5061947" cy="1260959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99ED4265-29F1-C821-0BBF-870BB0C035DD}"/>
              </a:ext>
            </a:extLst>
          </p:cNvPr>
          <p:cNvSpPr/>
          <p:nvPr/>
        </p:nvSpPr>
        <p:spPr>
          <a:xfrm>
            <a:off x="9557787" y="3574182"/>
            <a:ext cx="4661798" cy="7591775"/>
          </a:xfrm>
          <a:prstGeom prst="roundRect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48C566C-2810-4FBF-417F-A64466BC2401}"/>
              </a:ext>
            </a:extLst>
          </p:cNvPr>
          <p:cNvCxnSpPr>
            <a:cxnSpLocks/>
          </p:cNvCxnSpPr>
          <p:nvPr/>
        </p:nvCxnSpPr>
        <p:spPr>
          <a:xfrm>
            <a:off x="9689380" y="4548318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F21558C-E4FD-AB99-134A-4A495D713E2A}"/>
              </a:ext>
            </a:extLst>
          </p:cNvPr>
          <p:cNvCxnSpPr>
            <a:cxnSpLocks/>
          </p:cNvCxnSpPr>
          <p:nvPr/>
        </p:nvCxnSpPr>
        <p:spPr>
          <a:xfrm>
            <a:off x="9689380" y="5880232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789A901-CDE5-ACC2-F34A-2114B1F0DDE2}"/>
              </a:ext>
            </a:extLst>
          </p:cNvPr>
          <p:cNvSpPr txBox="1"/>
          <p:nvPr/>
        </p:nvSpPr>
        <p:spPr>
          <a:xfrm>
            <a:off x="20978114" y="3283831"/>
            <a:ext cx="4493582" cy="99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846" dirty="0">
                <a:solidFill>
                  <a:schemeClr val="bg1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name</a:t>
            </a:r>
            <a:endParaRPr lang="it-IT" sz="5846" dirty="0">
              <a:solidFill>
                <a:schemeClr val="bg1"/>
              </a:solidFill>
            </a:endParaRP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7ADA2FFB-E3CD-BDCB-BDC4-F967377A1BCB}"/>
              </a:ext>
            </a:extLst>
          </p:cNvPr>
          <p:cNvCxnSpPr>
            <a:cxnSpLocks/>
          </p:cNvCxnSpPr>
          <p:nvPr/>
        </p:nvCxnSpPr>
        <p:spPr>
          <a:xfrm>
            <a:off x="9689380" y="5208704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5" name="Rectangle: Rounded Corners 284">
            <a:extLst>
              <a:ext uri="{FF2B5EF4-FFF2-40B4-BE49-F238E27FC236}">
                <a16:creationId xmlns:a16="http://schemas.microsoft.com/office/drawing/2014/main" id="{EF6B778A-A406-C422-F8B6-49390CDD8B61}"/>
              </a:ext>
            </a:extLst>
          </p:cNvPr>
          <p:cNvSpPr/>
          <p:nvPr/>
        </p:nvSpPr>
        <p:spPr>
          <a:xfrm>
            <a:off x="9946111" y="4375076"/>
            <a:ext cx="1977878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BF73B1A-70F1-EDE5-5F19-4B23AABC4263}"/>
              </a:ext>
            </a:extLst>
          </p:cNvPr>
          <p:cNvSpPr txBox="1"/>
          <p:nvPr/>
        </p:nvSpPr>
        <p:spPr>
          <a:xfrm>
            <a:off x="10135760" y="4354464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sp>
        <p:nvSpPr>
          <p:cNvPr id="313" name="Rectangle: Rounded Corners 312">
            <a:extLst>
              <a:ext uri="{FF2B5EF4-FFF2-40B4-BE49-F238E27FC236}">
                <a16:creationId xmlns:a16="http://schemas.microsoft.com/office/drawing/2014/main" id="{967EEBA8-2AD1-CF49-3EEB-FA8E1966F26E}"/>
              </a:ext>
            </a:extLst>
          </p:cNvPr>
          <p:cNvSpPr/>
          <p:nvPr/>
        </p:nvSpPr>
        <p:spPr>
          <a:xfrm>
            <a:off x="23583264" y="10573949"/>
            <a:ext cx="3374332" cy="646331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65E90B7F-9D6A-4EB2-8ECF-142400CE24D2}"/>
              </a:ext>
            </a:extLst>
          </p:cNvPr>
          <p:cNvSpPr txBox="1"/>
          <p:nvPr/>
        </p:nvSpPr>
        <p:spPr>
          <a:xfrm>
            <a:off x="24012843" y="10715807"/>
            <a:ext cx="3193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to be determined</a:t>
            </a:r>
          </a:p>
          <a:p>
            <a:endParaRPr lang="en-GB" dirty="0"/>
          </a:p>
        </p:txBody>
      </p: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/>
          <p:nvPr/>
        </p:nvSpPr>
        <p:spPr>
          <a:xfrm>
            <a:off x="24668573" y="8096152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/>
          <p:nvPr/>
        </p:nvSpPr>
        <p:spPr>
          <a:xfrm>
            <a:off x="24601276" y="8215502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/>
          <p:nvPr/>
        </p:nvGrpSpPr>
        <p:grpSpPr>
          <a:xfrm>
            <a:off x="24423785" y="9472184"/>
            <a:ext cx="1972321" cy="669332"/>
            <a:chOff x="3529112" y="5033868"/>
            <a:chExt cx="1972321" cy="618934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550287" y="5066887"/>
              <a:ext cx="1794320" cy="58591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529112" y="5033868"/>
              <a:ext cx="1972321" cy="597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 / Functionality test</a:t>
              </a:r>
            </a:p>
          </p:txBody>
        </p:sp>
      </p:grpSp>
      <p:sp>
        <p:nvSpPr>
          <p:cNvPr id="322" name="TextBox 321">
            <a:extLst>
              <a:ext uri="{FF2B5EF4-FFF2-40B4-BE49-F238E27FC236}">
                <a16:creationId xmlns:a16="http://schemas.microsoft.com/office/drawing/2014/main" id="{CB1519CA-7779-2442-5A7B-00AA4BB8587D}"/>
              </a:ext>
            </a:extLst>
          </p:cNvPr>
          <p:cNvSpPr txBox="1"/>
          <p:nvPr/>
        </p:nvSpPr>
        <p:spPr>
          <a:xfrm>
            <a:off x="24568618" y="8971143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Product</a:t>
            </a: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/>
          <p:nvPr/>
        </p:nvSpPr>
        <p:spPr>
          <a:xfrm>
            <a:off x="24308388" y="7279261"/>
            <a:ext cx="2075287" cy="3024846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/>
          <p:nvPr/>
        </p:nvSpPr>
        <p:spPr>
          <a:xfrm>
            <a:off x="24568618" y="7393562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0043CCDF-A1D4-5558-498F-9E9EAF595B6A}"/>
              </a:ext>
            </a:extLst>
          </p:cNvPr>
          <p:cNvSpPr/>
          <p:nvPr/>
        </p:nvSpPr>
        <p:spPr>
          <a:xfrm>
            <a:off x="24684130" y="8861773"/>
            <a:ext cx="1352939" cy="5186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97FD6BA-BF19-6B28-6427-7386DA7500B2}"/>
              </a:ext>
            </a:extLst>
          </p:cNvPr>
          <p:cNvSpPr txBox="1"/>
          <p:nvPr/>
        </p:nvSpPr>
        <p:spPr>
          <a:xfrm>
            <a:off x="24664100" y="8925647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8521038" y="1819368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2 – Water Membranes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167D254-41ED-5702-0769-4C699EC2C500}"/>
              </a:ext>
            </a:extLst>
          </p:cNvPr>
          <p:cNvSpPr/>
          <p:nvPr/>
        </p:nvSpPr>
        <p:spPr>
          <a:xfrm>
            <a:off x="3176870" y="3148196"/>
            <a:ext cx="3551113" cy="114581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4196F42-61F5-B5BA-262B-3C9C9DC96BE8}"/>
              </a:ext>
            </a:extLst>
          </p:cNvPr>
          <p:cNvCxnSpPr>
            <a:cxnSpLocks noChangeAspect="1"/>
          </p:cNvCxnSpPr>
          <p:nvPr/>
        </p:nvCxnSpPr>
        <p:spPr>
          <a:xfrm>
            <a:off x="4935225" y="4417282"/>
            <a:ext cx="0" cy="10632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D4F37C5-A586-6274-F727-EE758485A859}"/>
              </a:ext>
            </a:extLst>
          </p:cNvPr>
          <p:cNvSpPr>
            <a:spLocks noChangeAspect="1"/>
          </p:cNvSpPr>
          <p:nvPr/>
        </p:nvSpPr>
        <p:spPr>
          <a:xfrm>
            <a:off x="4296525" y="4021478"/>
            <a:ext cx="1238036" cy="3958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53C43E-6D9C-893B-86A8-105B66508EC0}"/>
              </a:ext>
            </a:extLst>
          </p:cNvPr>
          <p:cNvSpPr txBox="1">
            <a:spLocks noChangeAspect="1"/>
          </p:cNvSpPr>
          <p:nvPr/>
        </p:nvSpPr>
        <p:spPr>
          <a:xfrm>
            <a:off x="4240801" y="4039437"/>
            <a:ext cx="132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Precursors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827CF1F-9DD6-FCD3-C454-65F43AE6EF85}"/>
              </a:ext>
            </a:extLst>
          </p:cNvPr>
          <p:cNvSpPr>
            <a:spLocks noChangeAspect="1"/>
          </p:cNvSpPr>
          <p:nvPr/>
        </p:nvSpPr>
        <p:spPr>
          <a:xfrm>
            <a:off x="3894050" y="4589068"/>
            <a:ext cx="2224258" cy="5627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31932-45F4-9516-E9E5-CEC70C4AFC8E}"/>
              </a:ext>
            </a:extLst>
          </p:cNvPr>
          <p:cNvSpPr txBox="1">
            <a:spLocks noChangeAspect="1"/>
          </p:cNvSpPr>
          <p:nvPr/>
        </p:nvSpPr>
        <p:spPr>
          <a:xfrm>
            <a:off x="3832558" y="4540552"/>
            <a:ext cx="2336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Solution Combustion Synthesis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E8F1632-B5D0-16C0-704D-BECA33B2ABEC}"/>
              </a:ext>
            </a:extLst>
          </p:cNvPr>
          <p:cNvGrpSpPr>
            <a:grpSpLocks noChangeAspect="1"/>
          </p:cNvGrpSpPr>
          <p:nvPr/>
        </p:nvGrpSpPr>
        <p:grpSpPr>
          <a:xfrm>
            <a:off x="3770770" y="9049331"/>
            <a:ext cx="2669360" cy="1768247"/>
            <a:chOff x="3550287" y="5066887"/>
            <a:chExt cx="2592453" cy="2361563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9994C37F-0D96-C052-A936-88E8FBD71744}"/>
                </a:ext>
              </a:extLst>
            </p:cNvPr>
            <p:cNvSpPr/>
            <p:nvPr/>
          </p:nvSpPr>
          <p:spPr>
            <a:xfrm>
              <a:off x="3550287" y="5066887"/>
              <a:ext cx="2371872" cy="22950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C4BBE88-DF79-4DA9-3A53-81AD30E6EA82}"/>
                </a:ext>
              </a:extLst>
            </p:cNvPr>
            <p:cNvSpPr txBox="1"/>
            <p:nvPr/>
          </p:nvSpPr>
          <p:spPr>
            <a:xfrm>
              <a:off x="3601481" y="5085479"/>
              <a:ext cx="2541259" cy="2342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  <a:p>
              <a:r>
                <a:rPr lang="en-GB" dirty="0"/>
                <a:t>XRD, XPS, N</a:t>
              </a:r>
              <a:r>
                <a:rPr lang="en-GB" baseline="-25000" dirty="0"/>
                <a:t>2</a:t>
              </a:r>
              <a:r>
                <a:rPr lang="en-GB" dirty="0"/>
                <a:t> adsorption measurements, temperature programmed reductions, SEM, TEM.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DA06DA3-836E-01E1-581C-43ECB3A8A69D}"/>
              </a:ext>
            </a:extLst>
          </p:cNvPr>
          <p:cNvSpPr txBox="1"/>
          <p:nvPr/>
        </p:nvSpPr>
        <p:spPr>
          <a:xfrm>
            <a:off x="2366137" y="3323239"/>
            <a:ext cx="5172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Synthesis Steps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1705A39-62DB-1C54-5769-0EB4593EB6FF}"/>
              </a:ext>
            </a:extLst>
          </p:cNvPr>
          <p:cNvSpPr/>
          <p:nvPr/>
        </p:nvSpPr>
        <p:spPr>
          <a:xfrm>
            <a:off x="9946112" y="4862848"/>
            <a:ext cx="1977878" cy="6617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8DEA36-04A3-F7BE-C884-96D56E0EA906}"/>
              </a:ext>
            </a:extLst>
          </p:cNvPr>
          <p:cNvSpPr txBox="1"/>
          <p:nvPr/>
        </p:nvSpPr>
        <p:spPr>
          <a:xfrm>
            <a:off x="9989646" y="4862851"/>
            <a:ext cx="1885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Dip Coating from combustion sol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C4D756D-B503-415C-8DF7-B5129C792FDC}"/>
              </a:ext>
            </a:extLst>
          </p:cNvPr>
          <p:cNvSpPr/>
          <p:nvPr/>
        </p:nvSpPr>
        <p:spPr>
          <a:xfrm>
            <a:off x="9944462" y="5635868"/>
            <a:ext cx="1977877" cy="5424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2CDCF-FA85-E7B8-1EAF-5F74BEEFFB58}"/>
              </a:ext>
            </a:extLst>
          </p:cNvPr>
          <p:cNvSpPr txBox="1"/>
          <p:nvPr/>
        </p:nvSpPr>
        <p:spPr>
          <a:xfrm>
            <a:off x="10170057" y="5616763"/>
            <a:ext cx="173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Sonochemical</a:t>
            </a:r>
            <a:r>
              <a:rPr lang="en-GB" dirty="0"/>
              <a:t> coating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C751628-8FC9-75BD-6F7A-C6E399327A65}"/>
              </a:ext>
            </a:extLst>
          </p:cNvPr>
          <p:cNvCxnSpPr>
            <a:cxnSpLocks/>
            <a:endCxn id="12" idx="3"/>
          </p:cNvCxnSpPr>
          <p:nvPr/>
        </p:nvCxnSpPr>
        <p:spPr>
          <a:xfrm flipH="1">
            <a:off x="5666860" y="4548316"/>
            <a:ext cx="4028315" cy="22191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CBD34EF-02F5-D1F8-0C22-8235C1FCAE71}"/>
              </a:ext>
            </a:extLst>
          </p:cNvPr>
          <p:cNvCxnSpPr>
            <a:cxnSpLocks/>
          </p:cNvCxnSpPr>
          <p:nvPr/>
        </p:nvCxnSpPr>
        <p:spPr>
          <a:xfrm>
            <a:off x="5706808" y="7546856"/>
            <a:ext cx="4004434" cy="10844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1849F-4C35-A90B-3EB3-CD6443FE3C15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5734696" y="8355618"/>
            <a:ext cx="3946592" cy="155581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8C34695-6659-B7CD-933F-ECD387777AD3}"/>
              </a:ext>
            </a:extLst>
          </p:cNvPr>
          <p:cNvSpPr txBox="1"/>
          <p:nvPr/>
        </p:nvSpPr>
        <p:spPr>
          <a:xfrm>
            <a:off x="9314804" y="3694560"/>
            <a:ext cx="5172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Incorporation Step – </a:t>
            </a:r>
            <a:r>
              <a:rPr lang="en-GB" b="1" u="sng" dirty="0" err="1"/>
              <a:t>SiC</a:t>
            </a:r>
            <a:r>
              <a:rPr lang="en-GB" b="1" u="sng" dirty="0"/>
              <a:t> scraps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F45AB286-27B5-56FE-CD77-DB040CB7C2E5}"/>
              </a:ext>
            </a:extLst>
          </p:cNvPr>
          <p:cNvSpPr>
            <a:spLocks noChangeAspect="1"/>
          </p:cNvSpPr>
          <p:nvPr/>
        </p:nvSpPr>
        <p:spPr>
          <a:xfrm>
            <a:off x="12184338" y="4323705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BA99DB-DB50-6E44-8849-6DE183DE65A6}"/>
              </a:ext>
            </a:extLst>
          </p:cNvPr>
          <p:cNvSpPr txBox="1">
            <a:spLocks noChangeAspect="1"/>
          </p:cNvSpPr>
          <p:nvPr/>
        </p:nvSpPr>
        <p:spPr>
          <a:xfrm>
            <a:off x="12136210" y="4385191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1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88434B4-14CC-D720-9BA5-DB38BFD982CB}"/>
              </a:ext>
            </a:extLst>
          </p:cNvPr>
          <p:cNvSpPr>
            <a:spLocks noChangeAspect="1"/>
          </p:cNvSpPr>
          <p:nvPr/>
        </p:nvSpPr>
        <p:spPr>
          <a:xfrm>
            <a:off x="12184338" y="506324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20BEE52-D46B-FE07-0138-168236D2ACD7}"/>
              </a:ext>
            </a:extLst>
          </p:cNvPr>
          <p:cNvSpPr txBox="1">
            <a:spLocks noChangeAspect="1"/>
          </p:cNvSpPr>
          <p:nvPr/>
        </p:nvSpPr>
        <p:spPr>
          <a:xfrm>
            <a:off x="12136210" y="5111352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2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FBFD1F69-0F81-DEF5-DF60-43152FD4EEDC}"/>
              </a:ext>
            </a:extLst>
          </p:cNvPr>
          <p:cNvSpPr>
            <a:spLocks noChangeAspect="1"/>
          </p:cNvSpPr>
          <p:nvPr/>
        </p:nvSpPr>
        <p:spPr>
          <a:xfrm>
            <a:off x="12184338" y="5682259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7CC32E4-CC6E-8281-1F87-6C396DDAE391}"/>
              </a:ext>
            </a:extLst>
          </p:cNvPr>
          <p:cNvSpPr txBox="1">
            <a:spLocks noChangeAspect="1"/>
          </p:cNvSpPr>
          <p:nvPr/>
        </p:nvSpPr>
        <p:spPr>
          <a:xfrm>
            <a:off x="12136210" y="5730368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3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2C4CD8A-5836-17CC-8A5E-A49D93530DE3}"/>
              </a:ext>
            </a:extLst>
          </p:cNvPr>
          <p:cNvCxnSpPr>
            <a:cxnSpLocks/>
            <a:endCxn id="12" idx="3"/>
          </p:cNvCxnSpPr>
          <p:nvPr/>
        </p:nvCxnSpPr>
        <p:spPr>
          <a:xfrm flipH="1">
            <a:off x="5666858" y="5208702"/>
            <a:ext cx="4022520" cy="155876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6382165-176B-3F68-AB3B-D01DD3EA3E7E}"/>
              </a:ext>
            </a:extLst>
          </p:cNvPr>
          <p:cNvCxnSpPr>
            <a:cxnSpLocks/>
            <a:endCxn id="12" idx="3"/>
          </p:cNvCxnSpPr>
          <p:nvPr/>
        </p:nvCxnSpPr>
        <p:spPr>
          <a:xfrm flipH="1">
            <a:off x="5666858" y="5880230"/>
            <a:ext cx="4044384" cy="8872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D5080896-6798-9ACC-2D8D-D2D16BCCADB8}"/>
              </a:ext>
            </a:extLst>
          </p:cNvPr>
          <p:cNvCxnSpPr>
            <a:cxnSpLocks/>
          </p:cNvCxnSpPr>
          <p:nvPr/>
        </p:nvCxnSpPr>
        <p:spPr>
          <a:xfrm>
            <a:off x="9695175" y="6994911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7A927502-9D8C-80A6-FA33-56193EF276E5}"/>
              </a:ext>
            </a:extLst>
          </p:cNvPr>
          <p:cNvCxnSpPr>
            <a:cxnSpLocks/>
          </p:cNvCxnSpPr>
          <p:nvPr/>
        </p:nvCxnSpPr>
        <p:spPr>
          <a:xfrm>
            <a:off x="9695175" y="8326825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3EA7937A-78A2-C39A-1B7A-2EEB49E26354}"/>
              </a:ext>
            </a:extLst>
          </p:cNvPr>
          <p:cNvCxnSpPr>
            <a:cxnSpLocks/>
          </p:cNvCxnSpPr>
          <p:nvPr/>
        </p:nvCxnSpPr>
        <p:spPr>
          <a:xfrm>
            <a:off x="9695175" y="7655297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053EF74B-B9F4-B752-3DC6-CFC0583B0DFE}"/>
              </a:ext>
            </a:extLst>
          </p:cNvPr>
          <p:cNvSpPr/>
          <p:nvPr/>
        </p:nvSpPr>
        <p:spPr>
          <a:xfrm>
            <a:off x="9951906" y="6821669"/>
            <a:ext cx="1977878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25C7EA0C-37D6-24E4-3D10-13385EFD9A9B}"/>
              </a:ext>
            </a:extLst>
          </p:cNvPr>
          <p:cNvSpPr txBox="1"/>
          <p:nvPr/>
        </p:nvSpPr>
        <p:spPr>
          <a:xfrm>
            <a:off x="10141555" y="6801057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F6B872E9-FF5B-2D01-C5EA-C1EA28D7DFF1}"/>
              </a:ext>
            </a:extLst>
          </p:cNvPr>
          <p:cNvSpPr/>
          <p:nvPr/>
        </p:nvSpPr>
        <p:spPr>
          <a:xfrm>
            <a:off x="9951907" y="7309441"/>
            <a:ext cx="1977878" cy="6617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DEF8498D-B975-B30A-EC82-3899F749FBF0}"/>
              </a:ext>
            </a:extLst>
          </p:cNvPr>
          <p:cNvSpPr txBox="1"/>
          <p:nvPr/>
        </p:nvSpPr>
        <p:spPr>
          <a:xfrm>
            <a:off x="9995441" y="7309444"/>
            <a:ext cx="1885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Dip Coating from combustion sol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61AD601F-5493-CA90-9B6D-7EBF705B7775}"/>
              </a:ext>
            </a:extLst>
          </p:cNvPr>
          <p:cNvSpPr/>
          <p:nvPr/>
        </p:nvSpPr>
        <p:spPr>
          <a:xfrm>
            <a:off x="9950257" y="8082461"/>
            <a:ext cx="1977877" cy="5424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16D597AB-DE90-FDD1-F06D-F79FB5F0BB37}"/>
              </a:ext>
            </a:extLst>
          </p:cNvPr>
          <p:cNvSpPr txBox="1"/>
          <p:nvPr/>
        </p:nvSpPr>
        <p:spPr>
          <a:xfrm>
            <a:off x="10175852" y="8063356"/>
            <a:ext cx="173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Sonochemical</a:t>
            </a:r>
            <a:r>
              <a:rPr lang="en-GB" dirty="0"/>
              <a:t> coating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2D17461F-55A8-FE05-3E2F-D1223343EF41}"/>
              </a:ext>
            </a:extLst>
          </p:cNvPr>
          <p:cNvCxnSpPr>
            <a:cxnSpLocks/>
            <a:endCxn id="53" idx="3"/>
          </p:cNvCxnSpPr>
          <p:nvPr/>
        </p:nvCxnSpPr>
        <p:spPr>
          <a:xfrm flipH="1">
            <a:off x="5690694" y="6993626"/>
            <a:ext cx="3997562" cy="5532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8534C02B-0C45-8917-C774-BA3BD92863B3}"/>
              </a:ext>
            </a:extLst>
          </p:cNvPr>
          <p:cNvSpPr>
            <a:spLocks noChangeAspect="1"/>
          </p:cNvSpPr>
          <p:nvPr/>
        </p:nvSpPr>
        <p:spPr>
          <a:xfrm>
            <a:off x="12190133" y="6770298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5FA47DD3-6161-3D6E-8818-D7C49DAFE94B}"/>
              </a:ext>
            </a:extLst>
          </p:cNvPr>
          <p:cNvSpPr txBox="1">
            <a:spLocks noChangeAspect="1"/>
          </p:cNvSpPr>
          <p:nvPr/>
        </p:nvSpPr>
        <p:spPr>
          <a:xfrm>
            <a:off x="12142005" y="6831784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4</a:t>
            </a:r>
          </a:p>
        </p:txBody>
      </p:sp>
      <p:sp>
        <p:nvSpPr>
          <p:cNvPr id="203" name="Rectangle: Rounded Corners 202">
            <a:extLst>
              <a:ext uri="{FF2B5EF4-FFF2-40B4-BE49-F238E27FC236}">
                <a16:creationId xmlns:a16="http://schemas.microsoft.com/office/drawing/2014/main" id="{E134DAA1-31B1-15C0-5DF7-6F6071B4E595}"/>
              </a:ext>
            </a:extLst>
          </p:cNvPr>
          <p:cNvSpPr>
            <a:spLocks noChangeAspect="1"/>
          </p:cNvSpPr>
          <p:nvPr/>
        </p:nvSpPr>
        <p:spPr>
          <a:xfrm>
            <a:off x="12190133" y="7509836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3DCC2363-3DDE-C159-96A8-82D07DE1A07A}"/>
              </a:ext>
            </a:extLst>
          </p:cNvPr>
          <p:cNvSpPr txBox="1">
            <a:spLocks noChangeAspect="1"/>
          </p:cNvSpPr>
          <p:nvPr/>
        </p:nvSpPr>
        <p:spPr>
          <a:xfrm>
            <a:off x="12142005" y="7557945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5</a:t>
            </a:r>
          </a:p>
        </p:txBody>
      </p:sp>
      <p:sp>
        <p:nvSpPr>
          <p:cNvPr id="205" name="Rectangle: Rounded Corners 204">
            <a:extLst>
              <a:ext uri="{FF2B5EF4-FFF2-40B4-BE49-F238E27FC236}">
                <a16:creationId xmlns:a16="http://schemas.microsoft.com/office/drawing/2014/main" id="{04C78B02-329F-75C0-839D-A6CFE6F59B46}"/>
              </a:ext>
            </a:extLst>
          </p:cNvPr>
          <p:cNvSpPr>
            <a:spLocks noChangeAspect="1"/>
          </p:cNvSpPr>
          <p:nvPr/>
        </p:nvSpPr>
        <p:spPr>
          <a:xfrm>
            <a:off x="12190133" y="8128852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0ABFC9E7-5C98-7DA2-0E4D-D5D63C131D3A}"/>
              </a:ext>
            </a:extLst>
          </p:cNvPr>
          <p:cNvSpPr txBox="1">
            <a:spLocks noChangeAspect="1"/>
          </p:cNvSpPr>
          <p:nvPr/>
        </p:nvSpPr>
        <p:spPr>
          <a:xfrm>
            <a:off x="12142005" y="8176961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6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B2B03FB4-7667-D9BC-439F-454922E6B94F}"/>
              </a:ext>
            </a:extLst>
          </p:cNvPr>
          <p:cNvCxnSpPr>
            <a:cxnSpLocks/>
            <a:endCxn id="53" idx="3"/>
          </p:cNvCxnSpPr>
          <p:nvPr/>
        </p:nvCxnSpPr>
        <p:spPr>
          <a:xfrm flipH="1" flipV="1">
            <a:off x="5690696" y="7546854"/>
            <a:ext cx="4002939" cy="7793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2D85369E-2424-BE72-DF6A-75B4A3A94975}"/>
              </a:ext>
            </a:extLst>
          </p:cNvPr>
          <p:cNvCxnSpPr>
            <a:cxnSpLocks/>
          </p:cNvCxnSpPr>
          <p:nvPr/>
        </p:nvCxnSpPr>
        <p:spPr>
          <a:xfrm flipH="1" flipV="1">
            <a:off x="5734696" y="8361627"/>
            <a:ext cx="3953560" cy="88941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>
            <a:extLst>
              <a:ext uri="{FF2B5EF4-FFF2-40B4-BE49-F238E27FC236}">
                <a16:creationId xmlns:a16="http://schemas.microsoft.com/office/drawing/2014/main" id="{AA2BB35A-ED75-371A-D7CE-C49E15E081F7}"/>
              </a:ext>
            </a:extLst>
          </p:cNvPr>
          <p:cNvCxnSpPr>
            <a:cxnSpLocks/>
          </p:cNvCxnSpPr>
          <p:nvPr/>
        </p:nvCxnSpPr>
        <p:spPr>
          <a:xfrm>
            <a:off x="9686556" y="9251043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>
            <a:extLst>
              <a:ext uri="{FF2B5EF4-FFF2-40B4-BE49-F238E27FC236}">
                <a16:creationId xmlns:a16="http://schemas.microsoft.com/office/drawing/2014/main" id="{187C5E5B-67D2-FC99-8762-EBF9F8995C39}"/>
              </a:ext>
            </a:extLst>
          </p:cNvPr>
          <p:cNvCxnSpPr>
            <a:cxnSpLocks/>
          </p:cNvCxnSpPr>
          <p:nvPr/>
        </p:nvCxnSpPr>
        <p:spPr>
          <a:xfrm>
            <a:off x="9686556" y="10582957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>
            <a:extLst>
              <a:ext uri="{FF2B5EF4-FFF2-40B4-BE49-F238E27FC236}">
                <a16:creationId xmlns:a16="http://schemas.microsoft.com/office/drawing/2014/main" id="{7C4FD3B6-5339-F794-0FD9-BA81EA33C43F}"/>
              </a:ext>
            </a:extLst>
          </p:cNvPr>
          <p:cNvCxnSpPr>
            <a:cxnSpLocks/>
          </p:cNvCxnSpPr>
          <p:nvPr/>
        </p:nvCxnSpPr>
        <p:spPr>
          <a:xfrm>
            <a:off x="9686556" y="9911429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6" name="Rectangle: Rounded Corners 345">
            <a:extLst>
              <a:ext uri="{FF2B5EF4-FFF2-40B4-BE49-F238E27FC236}">
                <a16:creationId xmlns:a16="http://schemas.microsoft.com/office/drawing/2014/main" id="{AD74B78E-54AC-3CD3-B37F-EAEE92F08511}"/>
              </a:ext>
            </a:extLst>
          </p:cNvPr>
          <p:cNvSpPr/>
          <p:nvPr/>
        </p:nvSpPr>
        <p:spPr>
          <a:xfrm>
            <a:off x="9943287" y="9077801"/>
            <a:ext cx="1977878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8CCD1690-3161-B0BA-67C1-8F904237ED01}"/>
              </a:ext>
            </a:extLst>
          </p:cNvPr>
          <p:cNvSpPr txBox="1"/>
          <p:nvPr/>
        </p:nvSpPr>
        <p:spPr>
          <a:xfrm>
            <a:off x="10132936" y="9057189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sp>
        <p:nvSpPr>
          <p:cNvPr id="348" name="Rectangle: Rounded Corners 347">
            <a:extLst>
              <a:ext uri="{FF2B5EF4-FFF2-40B4-BE49-F238E27FC236}">
                <a16:creationId xmlns:a16="http://schemas.microsoft.com/office/drawing/2014/main" id="{D0FEBDB0-790D-D7B6-2908-DF3FA4735DFA}"/>
              </a:ext>
            </a:extLst>
          </p:cNvPr>
          <p:cNvSpPr/>
          <p:nvPr/>
        </p:nvSpPr>
        <p:spPr>
          <a:xfrm>
            <a:off x="9943288" y="9565573"/>
            <a:ext cx="1977878" cy="6617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F05FF68C-AEB8-F37F-9E79-517FF6BB1199}"/>
              </a:ext>
            </a:extLst>
          </p:cNvPr>
          <p:cNvSpPr txBox="1"/>
          <p:nvPr/>
        </p:nvSpPr>
        <p:spPr>
          <a:xfrm>
            <a:off x="9986822" y="9565576"/>
            <a:ext cx="1885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Dip Coating from combustion sol</a:t>
            </a:r>
          </a:p>
        </p:txBody>
      </p:sp>
      <p:sp>
        <p:nvSpPr>
          <p:cNvPr id="350" name="Rectangle: Rounded Corners 349">
            <a:extLst>
              <a:ext uri="{FF2B5EF4-FFF2-40B4-BE49-F238E27FC236}">
                <a16:creationId xmlns:a16="http://schemas.microsoft.com/office/drawing/2014/main" id="{90DDD66B-4FA7-2A1A-C05C-6FEA69E77DB5}"/>
              </a:ext>
            </a:extLst>
          </p:cNvPr>
          <p:cNvSpPr/>
          <p:nvPr/>
        </p:nvSpPr>
        <p:spPr>
          <a:xfrm>
            <a:off x="9941638" y="10338593"/>
            <a:ext cx="1977877" cy="5424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99E04937-1937-5F92-1722-FB7B53E9E0F9}"/>
              </a:ext>
            </a:extLst>
          </p:cNvPr>
          <p:cNvSpPr txBox="1"/>
          <p:nvPr/>
        </p:nvSpPr>
        <p:spPr>
          <a:xfrm>
            <a:off x="10167233" y="10319488"/>
            <a:ext cx="173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Sonochemical</a:t>
            </a:r>
            <a:r>
              <a:rPr lang="en-GB" dirty="0"/>
              <a:t> coating</a:t>
            </a:r>
          </a:p>
        </p:txBody>
      </p:sp>
      <p:sp>
        <p:nvSpPr>
          <p:cNvPr id="352" name="Rectangle: Rounded Corners 351">
            <a:extLst>
              <a:ext uri="{FF2B5EF4-FFF2-40B4-BE49-F238E27FC236}">
                <a16:creationId xmlns:a16="http://schemas.microsoft.com/office/drawing/2014/main" id="{DC70CD79-7FAA-014F-74C2-3BD4AE0E4765}"/>
              </a:ext>
            </a:extLst>
          </p:cNvPr>
          <p:cNvSpPr>
            <a:spLocks noChangeAspect="1"/>
          </p:cNvSpPr>
          <p:nvPr/>
        </p:nvSpPr>
        <p:spPr>
          <a:xfrm>
            <a:off x="12181514" y="9026430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1A1F22F7-1030-908B-FA6C-A8E02B1E9D8E}"/>
              </a:ext>
            </a:extLst>
          </p:cNvPr>
          <p:cNvSpPr txBox="1">
            <a:spLocks noChangeAspect="1"/>
          </p:cNvSpPr>
          <p:nvPr/>
        </p:nvSpPr>
        <p:spPr>
          <a:xfrm>
            <a:off x="12133386" y="9087916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7</a:t>
            </a:r>
          </a:p>
        </p:txBody>
      </p:sp>
      <p:sp>
        <p:nvSpPr>
          <p:cNvPr id="354" name="Rectangle: Rounded Corners 353">
            <a:extLst>
              <a:ext uri="{FF2B5EF4-FFF2-40B4-BE49-F238E27FC236}">
                <a16:creationId xmlns:a16="http://schemas.microsoft.com/office/drawing/2014/main" id="{502E8732-FE26-4A0F-F1E5-D9F145406B04}"/>
              </a:ext>
            </a:extLst>
          </p:cNvPr>
          <p:cNvSpPr>
            <a:spLocks noChangeAspect="1"/>
          </p:cNvSpPr>
          <p:nvPr/>
        </p:nvSpPr>
        <p:spPr>
          <a:xfrm>
            <a:off x="12181514" y="9765968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5F1B3EAC-1FC0-1FC9-54CF-41CB3BCFD2DF}"/>
              </a:ext>
            </a:extLst>
          </p:cNvPr>
          <p:cNvSpPr txBox="1">
            <a:spLocks noChangeAspect="1"/>
          </p:cNvSpPr>
          <p:nvPr/>
        </p:nvSpPr>
        <p:spPr>
          <a:xfrm>
            <a:off x="12133386" y="9814077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8</a:t>
            </a:r>
          </a:p>
        </p:txBody>
      </p:sp>
      <p:sp>
        <p:nvSpPr>
          <p:cNvPr id="356" name="Rectangle: Rounded Corners 355">
            <a:extLst>
              <a:ext uri="{FF2B5EF4-FFF2-40B4-BE49-F238E27FC236}">
                <a16:creationId xmlns:a16="http://schemas.microsoft.com/office/drawing/2014/main" id="{C896173C-7459-6DAB-E25D-D159E6D3312A}"/>
              </a:ext>
            </a:extLst>
          </p:cNvPr>
          <p:cNvSpPr>
            <a:spLocks noChangeAspect="1"/>
          </p:cNvSpPr>
          <p:nvPr/>
        </p:nvSpPr>
        <p:spPr>
          <a:xfrm>
            <a:off x="12181514" y="10384984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4DF4B3D5-FB28-3DFC-B9A3-FBCD66920057}"/>
              </a:ext>
            </a:extLst>
          </p:cNvPr>
          <p:cNvSpPr txBox="1">
            <a:spLocks noChangeAspect="1"/>
          </p:cNvSpPr>
          <p:nvPr/>
        </p:nvSpPr>
        <p:spPr>
          <a:xfrm>
            <a:off x="12133386" y="10433093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9</a:t>
            </a:r>
          </a:p>
        </p:txBody>
      </p: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096E7075-9CA1-B4FD-3523-DBB6F3FC4242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5734696" y="8355616"/>
            <a:ext cx="3953560" cy="222227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Rectangle: Rounded Corners 376">
            <a:extLst>
              <a:ext uri="{FF2B5EF4-FFF2-40B4-BE49-F238E27FC236}">
                <a16:creationId xmlns:a16="http://schemas.microsoft.com/office/drawing/2014/main" id="{DDDA18E0-48F1-7B70-BBA2-51905A769D0E}"/>
              </a:ext>
            </a:extLst>
          </p:cNvPr>
          <p:cNvSpPr/>
          <p:nvPr/>
        </p:nvSpPr>
        <p:spPr>
          <a:xfrm>
            <a:off x="3550469" y="5480503"/>
            <a:ext cx="2810833" cy="3434709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2F3B7B74-4BF9-7D83-5FBE-96CB74EF1FE4}"/>
              </a:ext>
            </a:extLst>
          </p:cNvPr>
          <p:cNvGrpSpPr>
            <a:grpSpLocks noChangeAspect="1"/>
          </p:cNvGrpSpPr>
          <p:nvPr/>
        </p:nvGrpSpPr>
        <p:grpSpPr>
          <a:xfrm>
            <a:off x="9593300" y="13784053"/>
            <a:ext cx="4819602" cy="1887364"/>
            <a:chOff x="3416675" y="4484770"/>
            <a:chExt cx="3175463" cy="2520646"/>
          </a:xfrm>
        </p:grpSpPr>
        <p:sp>
          <p:nvSpPr>
            <p:cNvPr id="375" name="Rectangle: Rounded Corners 374">
              <a:extLst>
                <a:ext uri="{FF2B5EF4-FFF2-40B4-BE49-F238E27FC236}">
                  <a16:creationId xmlns:a16="http://schemas.microsoft.com/office/drawing/2014/main" id="{F2809034-2FEA-DBBA-F52E-D23AE5C93057}"/>
                </a:ext>
              </a:extLst>
            </p:cNvPr>
            <p:cNvSpPr/>
            <p:nvPr/>
          </p:nvSpPr>
          <p:spPr>
            <a:xfrm>
              <a:off x="3416675" y="4484770"/>
              <a:ext cx="3024694" cy="252064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1E071656-A019-D389-8508-239EAA45AFDB}"/>
                </a:ext>
              </a:extLst>
            </p:cNvPr>
            <p:cNvSpPr txBox="1"/>
            <p:nvPr/>
          </p:nvSpPr>
          <p:spPr>
            <a:xfrm>
              <a:off x="3538309" y="4594078"/>
              <a:ext cx="3053829" cy="2342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SEM, TEM</a:t>
              </a:r>
            </a:p>
            <a:p>
              <a:r>
                <a:rPr lang="en-GB" dirty="0"/>
                <a:t>Functionality tests</a:t>
              </a:r>
            </a:p>
            <a:p>
              <a:r>
                <a:rPr lang="en-GB" dirty="0"/>
                <a:t>Antibacterial properties</a:t>
              </a:r>
            </a:p>
            <a:p>
              <a:r>
                <a:rPr lang="en-GB" dirty="0" err="1"/>
                <a:t>SiC</a:t>
              </a:r>
              <a:r>
                <a:rPr lang="en-GB" dirty="0"/>
                <a:t> scraps - </a:t>
              </a:r>
              <a:r>
                <a:rPr lang="en-GB" dirty="0" err="1"/>
                <a:t>thermocatalytic</a:t>
              </a:r>
              <a:r>
                <a:rPr lang="en-GB" dirty="0"/>
                <a:t> properties </a:t>
              </a:r>
            </a:p>
            <a:p>
              <a:r>
                <a:rPr lang="en-GB" dirty="0"/>
                <a:t>Mechanical tests</a:t>
              </a:r>
            </a:p>
            <a:p>
              <a:r>
                <a:rPr lang="en-GB" dirty="0"/>
                <a:t>Stability in water (leaching)</a:t>
              </a: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9D5DEF3-EF57-68EA-C3AA-425F839B2DC2}"/>
              </a:ext>
            </a:extLst>
          </p:cNvPr>
          <p:cNvSpPr>
            <a:spLocks noChangeAspect="1"/>
          </p:cNvSpPr>
          <p:nvPr/>
        </p:nvSpPr>
        <p:spPr>
          <a:xfrm>
            <a:off x="4168199" y="653469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85DFAB-8EAE-832E-F895-B46439C6D89B}"/>
              </a:ext>
            </a:extLst>
          </p:cNvPr>
          <p:cNvSpPr txBox="1">
            <a:spLocks noChangeAspect="1"/>
          </p:cNvSpPr>
          <p:nvPr/>
        </p:nvSpPr>
        <p:spPr>
          <a:xfrm>
            <a:off x="4143475" y="6582802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CSF-Sil1-Rust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7D38C1C-9861-E040-4E1F-E588C2550115}"/>
              </a:ext>
            </a:extLst>
          </p:cNvPr>
          <p:cNvSpPr>
            <a:spLocks noChangeAspect="1"/>
          </p:cNvSpPr>
          <p:nvPr/>
        </p:nvSpPr>
        <p:spPr>
          <a:xfrm>
            <a:off x="4192035" y="7314079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71E453D-7B61-20E9-25EF-D98739380D54}"/>
              </a:ext>
            </a:extLst>
          </p:cNvPr>
          <p:cNvSpPr txBox="1">
            <a:spLocks noChangeAspect="1"/>
          </p:cNvSpPr>
          <p:nvPr/>
        </p:nvSpPr>
        <p:spPr>
          <a:xfrm>
            <a:off x="4167311" y="7362188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CSF-Sil1-Rice 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15CE21B5-D65A-71BA-F48C-A2CDAB2D48B3}"/>
              </a:ext>
            </a:extLst>
          </p:cNvPr>
          <p:cNvSpPr>
            <a:spLocks noChangeAspect="1"/>
          </p:cNvSpPr>
          <p:nvPr/>
        </p:nvSpPr>
        <p:spPr>
          <a:xfrm>
            <a:off x="4191843" y="8002450"/>
            <a:ext cx="1473790" cy="6697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4F914F1-5BB1-21A3-D51F-8304B8EFCFBB}"/>
              </a:ext>
            </a:extLst>
          </p:cNvPr>
          <p:cNvSpPr txBox="1">
            <a:spLocks noChangeAspect="1"/>
          </p:cNvSpPr>
          <p:nvPr/>
        </p:nvSpPr>
        <p:spPr>
          <a:xfrm>
            <a:off x="4214415" y="8032452"/>
            <a:ext cx="1520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CSF-Sil1-Rust-Rice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41906D-E545-7B57-8699-CF04FDA5CB66}"/>
              </a:ext>
            </a:extLst>
          </p:cNvPr>
          <p:cNvSpPr txBox="1"/>
          <p:nvPr/>
        </p:nvSpPr>
        <p:spPr>
          <a:xfrm>
            <a:off x="3608541" y="5595667"/>
            <a:ext cx="27527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u="sng" dirty="0"/>
              <a:t>Ce-</a:t>
            </a:r>
            <a:r>
              <a:rPr lang="it-IT" u="sng" dirty="0" err="1"/>
              <a:t>doped</a:t>
            </a:r>
            <a:r>
              <a:rPr lang="it-IT" u="sng" dirty="0"/>
              <a:t> SrFeO</a:t>
            </a:r>
            <a:r>
              <a:rPr lang="it-IT" u="sng" baseline="-25000" dirty="0"/>
              <a:t>3</a:t>
            </a:r>
            <a:r>
              <a:rPr lang="it-IT" u="sng" dirty="0"/>
              <a:t>_SiO</a:t>
            </a:r>
            <a:r>
              <a:rPr lang="it-IT" u="sng" baseline="-25000" dirty="0"/>
              <a:t>2 </a:t>
            </a:r>
            <a:r>
              <a:rPr lang="it-IT" u="sng" dirty="0" err="1"/>
              <a:t>NMs</a:t>
            </a:r>
            <a:endParaRPr lang="en-GB" u="sng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C746664-BC84-791E-E7C5-AA2B2EDC6671}"/>
              </a:ext>
            </a:extLst>
          </p:cNvPr>
          <p:cNvSpPr>
            <a:spLocks noChangeAspect="1"/>
          </p:cNvSpPr>
          <p:nvPr/>
        </p:nvSpPr>
        <p:spPr>
          <a:xfrm>
            <a:off x="4168708" y="12611482"/>
            <a:ext cx="1476797" cy="71170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14F425-A747-B85C-AC74-1774EF61311A}"/>
              </a:ext>
            </a:extLst>
          </p:cNvPr>
          <p:cNvSpPr txBox="1">
            <a:spLocks noChangeAspect="1"/>
          </p:cNvSpPr>
          <p:nvPr/>
        </p:nvSpPr>
        <p:spPr>
          <a:xfrm>
            <a:off x="4024291" y="12676858"/>
            <a:ext cx="1803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Bio-SiO</a:t>
            </a:r>
            <a:r>
              <a:rPr lang="en-GB" baseline="-25000" dirty="0"/>
              <a:t>2</a:t>
            </a:r>
            <a:r>
              <a:rPr lang="en-GB" dirty="0"/>
              <a:t>@TiO</a:t>
            </a:r>
            <a:r>
              <a:rPr lang="en-GB" baseline="-25000" dirty="0"/>
              <a:t>2</a:t>
            </a:r>
          </a:p>
          <a:p>
            <a:pPr algn="ctr"/>
            <a:r>
              <a:rPr lang="en-GB" dirty="0"/>
              <a:t>NPs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915533-AF58-7804-433B-AA2C9F7213BE}"/>
              </a:ext>
            </a:extLst>
          </p:cNvPr>
          <p:cNvCxnSpPr>
            <a:cxnSpLocks noChangeAspect="1"/>
          </p:cNvCxnSpPr>
          <p:nvPr/>
        </p:nvCxnSpPr>
        <p:spPr>
          <a:xfrm>
            <a:off x="4926153" y="11553779"/>
            <a:ext cx="0" cy="10632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7A95A7A-904A-D175-1710-11B7AED44FFC}"/>
              </a:ext>
            </a:extLst>
          </p:cNvPr>
          <p:cNvSpPr>
            <a:spLocks noChangeAspect="1"/>
          </p:cNvSpPr>
          <p:nvPr/>
        </p:nvSpPr>
        <p:spPr>
          <a:xfrm>
            <a:off x="4287453" y="11157975"/>
            <a:ext cx="1238036" cy="3958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28C954-E863-A006-F88B-31A921E26EF4}"/>
              </a:ext>
            </a:extLst>
          </p:cNvPr>
          <p:cNvSpPr txBox="1">
            <a:spLocks noChangeAspect="1"/>
          </p:cNvSpPr>
          <p:nvPr/>
        </p:nvSpPr>
        <p:spPr>
          <a:xfrm>
            <a:off x="4231729" y="11175934"/>
            <a:ext cx="132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bio-SiO</a:t>
            </a:r>
            <a:r>
              <a:rPr lang="en-GB" baseline="-25000" dirty="0"/>
              <a:t>2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1D164D0-D71B-6BE1-44E0-E65B2A7EB772}"/>
              </a:ext>
            </a:extLst>
          </p:cNvPr>
          <p:cNvSpPr>
            <a:spLocks noChangeAspect="1"/>
          </p:cNvSpPr>
          <p:nvPr/>
        </p:nvSpPr>
        <p:spPr>
          <a:xfrm>
            <a:off x="3884978" y="11725565"/>
            <a:ext cx="2224258" cy="5627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89CA36-D63D-C63F-D26E-6327A680C9A2}"/>
              </a:ext>
            </a:extLst>
          </p:cNvPr>
          <p:cNvSpPr txBox="1">
            <a:spLocks noChangeAspect="1"/>
          </p:cNvSpPr>
          <p:nvPr/>
        </p:nvSpPr>
        <p:spPr>
          <a:xfrm>
            <a:off x="3823486" y="11677049"/>
            <a:ext cx="2336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Solution TiO</a:t>
            </a:r>
            <a:r>
              <a:rPr lang="en-GB" baseline="-25000" dirty="0"/>
              <a:t>2</a:t>
            </a:r>
            <a:r>
              <a:rPr lang="en-GB" dirty="0"/>
              <a:t> hydrothermal coating 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70AF45FD-EC0C-4ABB-2E31-D8C699F28822}"/>
              </a:ext>
            </a:extLst>
          </p:cNvPr>
          <p:cNvCxnSpPr>
            <a:cxnSpLocks/>
          </p:cNvCxnSpPr>
          <p:nvPr/>
        </p:nvCxnSpPr>
        <p:spPr>
          <a:xfrm>
            <a:off x="5644996" y="12978461"/>
            <a:ext cx="4036292" cy="815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tangle: Rounded Corners 221">
            <a:extLst>
              <a:ext uri="{FF2B5EF4-FFF2-40B4-BE49-F238E27FC236}">
                <a16:creationId xmlns:a16="http://schemas.microsoft.com/office/drawing/2014/main" id="{11FE5262-2893-D4DA-AD09-7A0D9ED7958B}"/>
              </a:ext>
            </a:extLst>
          </p:cNvPr>
          <p:cNvSpPr/>
          <p:nvPr/>
        </p:nvSpPr>
        <p:spPr>
          <a:xfrm>
            <a:off x="9573070" y="11591573"/>
            <a:ext cx="4661798" cy="2053707"/>
          </a:xfrm>
          <a:prstGeom prst="roundRect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2A3FB803-0EBC-600B-74E9-CE37C4F958E0}"/>
              </a:ext>
            </a:extLst>
          </p:cNvPr>
          <p:cNvCxnSpPr>
            <a:cxnSpLocks/>
          </p:cNvCxnSpPr>
          <p:nvPr/>
        </p:nvCxnSpPr>
        <p:spPr>
          <a:xfrm flipV="1">
            <a:off x="5639198" y="12390315"/>
            <a:ext cx="4072044" cy="5744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9DA79C-84E8-47CF-A1E0-FCDD737834F1}"/>
              </a:ext>
            </a:extLst>
          </p:cNvPr>
          <p:cNvCxnSpPr>
            <a:cxnSpLocks/>
          </p:cNvCxnSpPr>
          <p:nvPr/>
        </p:nvCxnSpPr>
        <p:spPr>
          <a:xfrm>
            <a:off x="9695175" y="12391686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3546B5A-5A62-8BAC-51BB-FCAA587DDAAE}"/>
              </a:ext>
            </a:extLst>
          </p:cNvPr>
          <p:cNvSpPr/>
          <p:nvPr/>
        </p:nvSpPr>
        <p:spPr>
          <a:xfrm>
            <a:off x="9951906" y="12218444"/>
            <a:ext cx="1977878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CCC086-4F36-8970-855B-EBD39E131B91}"/>
              </a:ext>
            </a:extLst>
          </p:cNvPr>
          <p:cNvCxnSpPr>
            <a:cxnSpLocks/>
          </p:cNvCxnSpPr>
          <p:nvPr/>
        </p:nvCxnSpPr>
        <p:spPr>
          <a:xfrm>
            <a:off x="9695175" y="12986616"/>
            <a:ext cx="2408851" cy="137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DE3E8D95-3FD3-5252-0531-AFF14CABF2AE}"/>
              </a:ext>
            </a:extLst>
          </p:cNvPr>
          <p:cNvSpPr txBox="1"/>
          <p:nvPr/>
        </p:nvSpPr>
        <p:spPr>
          <a:xfrm>
            <a:off x="10141555" y="12197832"/>
            <a:ext cx="1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Spray Coating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E2E4B2FD-9681-5B50-D695-064F202BCFB9}"/>
              </a:ext>
            </a:extLst>
          </p:cNvPr>
          <p:cNvSpPr/>
          <p:nvPr/>
        </p:nvSpPr>
        <p:spPr>
          <a:xfrm>
            <a:off x="9950257" y="12742252"/>
            <a:ext cx="1977877" cy="5424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DE298F1-A5A8-4A9E-9A7C-05C56F603448}"/>
              </a:ext>
            </a:extLst>
          </p:cNvPr>
          <p:cNvSpPr txBox="1"/>
          <p:nvPr/>
        </p:nvSpPr>
        <p:spPr>
          <a:xfrm>
            <a:off x="10175852" y="12723147"/>
            <a:ext cx="173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Sonochemical</a:t>
            </a:r>
            <a:r>
              <a:rPr lang="en-GB" dirty="0"/>
              <a:t> coating</a:t>
            </a:r>
          </a:p>
        </p:txBody>
      </p:sp>
      <p:sp>
        <p:nvSpPr>
          <p:cNvPr id="209" name="Rectangle: Rounded Corners 208">
            <a:extLst>
              <a:ext uri="{FF2B5EF4-FFF2-40B4-BE49-F238E27FC236}">
                <a16:creationId xmlns:a16="http://schemas.microsoft.com/office/drawing/2014/main" id="{3738E484-BB02-80D2-EE92-FA3F29C056F1}"/>
              </a:ext>
            </a:extLst>
          </p:cNvPr>
          <p:cNvSpPr>
            <a:spLocks noChangeAspect="1"/>
          </p:cNvSpPr>
          <p:nvPr/>
        </p:nvSpPr>
        <p:spPr>
          <a:xfrm>
            <a:off x="12190133" y="1216707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FA1D2027-D788-B9DD-7981-ED6FC070A8B0}"/>
              </a:ext>
            </a:extLst>
          </p:cNvPr>
          <p:cNvSpPr txBox="1">
            <a:spLocks noChangeAspect="1"/>
          </p:cNvSpPr>
          <p:nvPr/>
        </p:nvSpPr>
        <p:spPr>
          <a:xfrm>
            <a:off x="12142005" y="12228559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10</a:t>
            </a:r>
          </a:p>
        </p:txBody>
      </p:sp>
      <p:sp>
        <p:nvSpPr>
          <p:cNvPr id="213" name="Rectangle: Rounded Corners 212">
            <a:extLst>
              <a:ext uri="{FF2B5EF4-FFF2-40B4-BE49-F238E27FC236}">
                <a16:creationId xmlns:a16="http://schemas.microsoft.com/office/drawing/2014/main" id="{071497DB-9E11-BA71-C985-6DDF7C6C0949}"/>
              </a:ext>
            </a:extLst>
          </p:cNvPr>
          <p:cNvSpPr>
            <a:spLocks noChangeAspect="1"/>
          </p:cNvSpPr>
          <p:nvPr/>
        </p:nvSpPr>
        <p:spPr>
          <a:xfrm>
            <a:off x="12190133" y="1278864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09961100-F818-6001-E888-9A3042DC66F8}"/>
              </a:ext>
            </a:extLst>
          </p:cNvPr>
          <p:cNvSpPr txBox="1">
            <a:spLocks noChangeAspect="1"/>
          </p:cNvSpPr>
          <p:nvPr/>
        </p:nvSpPr>
        <p:spPr>
          <a:xfrm>
            <a:off x="12142005" y="12836752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Coated </a:t>
            </a:r>
            <a:r>
              <a:rPr lang="en-GB" dirty="0" err="1"/>
              <a:t>SiC</a:t>
            </a:r>
            <a:r>
              <a:rPr lang="en-GB" dirty="0"/>
              <a:t> 11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3E328184-EE39-154A-6A05-5AC446613990}"/>
              </a:ext>
            </a:extLst>
          </p:cNvPr>
          <p:cNvSpPr txBox="1"/>
          <p:nvPr/>
        </p:nvSpPr>
        <p:spPr>
          <a:xfrm>
            <a:off x="9323423" y="11599829"/>
            <a:ext cx="5172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Incorporation Step –</a:t>
            </a:r>
            <a:r>
              <a:rPr lang="en-GB" b="1" u="sng" dirty="0" err="1"/>
              <a:t>SiC</a:t>
            </a:r>
            <a:r>
              <a:rPr lang="en-GB" b="1" u="sng" dirty="0"/>
              <a:t> flat membranes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9B76B398-81B5-33A7-B257-3E8D9E3B6BA5}"/>
              </a:ext>
            </a:extLst>
          </p:cNvPr>
          <p:cNvSpPr txBox="1"/>
          <p:nvPr/>
        </p:nvSpPr>
        <p:spPr>
          <a:xfrm>
            <a:off x="5525491" y="3144710"/>
            <a:ext cx="51725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Stage Gate</a:t>
            </a:r>
          </a:p>
          <a:p>
            <a:pPr algn="ctr"/>
            <a:r>
              <a:rPr lang="en-GB" b="1" u="sng" dirty="0"/>
              <a:t>Best NPs </a:t>
            </a:r>
          </a:p>
          <a:p>
            <a:pPr algn="ctr"/>
            <a:r>
              <a:rPr lang="en-GB" b="1" u="sng" dirty="0"/>
              <a:t>selected for </a:t>
            </a:r>
          </a:p>
          <a:p>
            <a:pPr algn="ctr"/>
            <a:r>
              <a:rPr lang="en-GB" b="1" u="sng" dirty="0"/>
              <a:t>incorporation</a:t>
            </a:r>
          </a:p>
        </p:txBody>
      </p:sp>
      <p:cxnSp>
        <p:nvCxnSpPr>
          <p:cNvPr id="251" name="Straight Arrow Connector 250">
            <a:extLst>
              <a:ext uri="{FF2B5EF4-FFF2-40B4-BE49-F238E27FC236}">
                <a16:creationId xmlns:a16="http://schemas.microsoft.com/office/drawing/2014/main" id="{73D53B32-D916-9142-3E82-C45890F5AAB0}"/>
              </a:ext>
            </a:extLst>
          </p:cNvPr>
          <p:cNvCxnSpPr>
            <a:cxnSpLocks/>
          </p:cNvCxnSpPr>
          <p:nvPr/>
        </p:nvCxnSpPr>
        <p:spPr>
          <a:xfrm>
            <a:off x="13665390" y="4580542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angle: Rounded Corners 251">
            <a:extLst>
              <a:ext uri="{FF2B5EF4-FFF2-40B4-BE49-F238E27FC236}">
                <a16:creationId xmlns:a16="http://schemas.microsoft.com/office/drawing/2014/main" id="{807A0E11-8E8E-0C1E-E639-D0413A2AAF83}"/>
              </a:ext>
            </a:extLst>
          </p:cNvPr>
          <p:cNvSpPr/>
          <p:nvPr/>
        </p:nvSpPr>
        <p:spPr>
          <a:xfrm>
            <a:off x="16854474" y="3618951"/>
            <a:ext cx="4869942" cy="7591775"/>
          </a:xfrm>
          <a:prstGeom prst="roundRect">
            <a:avLst/>
          </a:prstGeom>
          <a:solidFill>
            <a:schemeClr val="accent1">
              <a:alpha val="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4" name="Rectangle: Rounded Corners 253">
            <a:extLst>
              <a:ext uri="{FF2B5EF4-FFF2-40B4-BE49-F238E27FC236}">
                <a16:creationId xmlns:a16="http://schemas.microsoft.com/office/drawing/2014/main" id="{94521502-41DE-5236-E3FC-64C63B8D7545}"/>
              </a:ext>
            </a:extLst>
          </p:cNvPr>
          <p:cNvSpPr>
            <a:spLocks noChangeAspect="1"/>
          </p:cNvSpPr>
          <p:nvPr/>
        </p:nvSpPr>
        <p:spPr>
          <a:xfrm>
            <a:off x="17401498" y="4355796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C696FE3D-3190-6A09-6A1B-721D890100CA}"/>
              </a:ext>
            </a:extLst>
          </p:cNvPr>
          <p:cNvSpPr txBox="1">
            <a:spLocks noChangeAspect="1"/>
          </p:cNvSpPr>
          <p:nvPr/>
        </p:nvSpPr>
        <p:spPr>
          <a:xfrm>
            <a:off x="17353370" y="4417282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1</a:t>
            </a:r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EFC28650-9FE3-D0C6-5716-7E4C68D47929}"/>
              </a:ext>
            </a:extLst>
          </p:cNvPr>
          <p:cNvCxnSpPr>
            <a:cxnSpLocks/>
          </p:cNvCxnSpPr>
          <p:nvPr/>
        </p:nvCxnSpPr>
        <p:spPr>
          <a:xfrm>
            <a:off x="13665390" y="5311427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angle: Rounded Corners 256">
            <a:extLst>
              <a:ext uri="{FF2B5EF4-FFF2-40B4-BE49-F238E27FC236}">
                <a16:creationId xmlns:a16="http://schemas.microsoft.com/office/drawing/2014/main" id="{F35F93A3-2551-F1F1-DCDD-1E96F4992251}"/>
              </a:ext>
            </a:extLst>
          </p:cNvPr>
          <p:cNvSpPr>
            <a:spLocks noChangeAspect="1"/>
          </p:cNvSpPr>
          <p:nvPr/>
        </p:nvSpPr>
        <p:spPr>
          <a:xfrm>
            <a:off x="17401498" y="5086681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7FF3834-AE22-0F8A-9F7F-FEBED2C950D0}"/>
              </a:ext>
            </a:extLst>
          </p:cNvPr>
          <p:cNvSpPr txBox="1">
            <a:spLocks noChangeAspect="1"/>
          </p:cNvSpPr>
          <p:nvPr/>
        </p:nvSpPr>
        <p:spPr>
          <a:xfrm>
            <a:off x="17353370" y="5148167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2</a:t>
            </a:r>
          </a:p>
        </p:txBody>
      </p: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6B6E226F-B10D-AF20-B16E-DF2BF65AA7A5}"/>
              </a:ext>
            </a:extLst>
          </p:cNvPr>
          <p:cNvCxnSpPr>
            <a:cxnSpLocks/>
          </p:cNvCxnSpPr>
          <p:nvPr/>
        </p:nvCxnSpPr>
        <p:spPr>
          <a:xfrm>
            <a:off x="13677240" y="5893944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Rectangle: Rounded Corners 259">
            <a:extLst>
              <a:ext uri="{FF2B5EF4-FFF2-40B4-BE49-F238E27FC236}">
                <a16:creationId xmlns:a16="http://schemas.microsoft.com/office/drawing/2014/main" id="{9259BCC7-22AF-56AD-4B4C-92EB1859C1CE}"/>
              </a:ext>
            </a:extLst>
          </p:cNvPr>
          <p:cNvSpPr>
            <a:spLocks noChangeAspect="1"/>
          </p:cNvSpPr>
          <p:nvPr/>
        </p:nvSpPr>
        <p:spPr>
          <a:xfrm>
            <a:off x="17413348" y="5669198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202C58DC-49DB-CB59-D10E-B93BF5A03347}"/>
              </a:ext>
            </a:extLst>
          </p:cNvPr>
          <p:cNvSpPr txBox="1">
            <a:spLocks noChangeAspect="1"/>
          </p:cNvSpPr>
          <p:nvPr/>
        </p:nvSpPr>
        <p:spPr>
          <a:xfrm>
            <a:off x="17365220" y="5730684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3</a:t>
            </a:r>
          </a:p>
        </p:txBody>
      </p:sp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D9828571-8AC3-33BC-DFB9-0FE0D5961895}"/>
              </a:ext>
            </a:extLst>
          </p:cNvPr>
          <p:cNvCxnSpPr>
            <a:cxnSpLocks/>
          </p:cNvCxnSpPr>
          <p:nvPr/>
        </p:nvCxnSpPr>
        <p:spPr>
          <a:xfrm>
            <a:off x="13643439" y="7013536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Rectangle: Rounded Corners 262">
            <a:extLst>
              <a:ext uri="{FF2B5EF4-FFF2-40B4-BE49-F238E27FC236}">
                <a16:creationId xmlns:a16="http://schemas.microsoft.com/office/drawing/2014/main" id="{A97641E3-D8A1-65CF-4E56-15FD1899C75C}"/>
              </a:ext>
            </a:extLst>
          </p:cNvPr>
          <p:cNvSpPr>
            <a:spLocks noChangeAspect="1"/>
          </p:cNvSpPr>
          <p:nvPr/>
        </p:nvSpPr>
        <p:spPr>
          <a:xfrm>
            <a:off x="17331419" y="6788790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90404A63-B573-0C40-A194-D47C4C95F6F5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6850276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4</a:t>
            </a:r>
          </a:p>
        </p:txBody>
      </p: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723894F6-096D-1FBB-1D5D-3A2EC869C604}"/>
              </a:ext>
            </a:extLst>
          </p:cNvPr>
          <p:cNvCxnSpPr>
            <a:cxnSpLocks/>
          </p:cNvCxnSpPr>
          <p:nvPr/>
        </p:nvCxnSpPr>
        <p:spPr>
          <a:xfrm>
            <a:off x="13643439" y="7766974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: Rounded Corners 265">
            <a:extLst>
              <a:ext uri="{FF2B5EF4-FFF2-40B4-BE49-F238E27FC236}">
                <a16:creationId xmlns:a16="http://schemas.microsoft.com/office/drawing/2014/main" id="{ABDC22F4-827A-F9F3-2737-64BD725F7786}"/>
              </a:ext>
            </a:extLst>
          </p:cNvPr>
          <p:cNvSpPr>
            <a:spLocks noChangeAspect="1"/>
          </p:cNvSpPr>
          <p:nvPr/>
        </p:nvSpPr>
        <p:spPr>
          <a:xfrm>
            <a:off x="17331419" y="7542228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3C48D519-1294-B0D9-804A-0E0E2D6363EC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7603714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5</a:t>
            </a:r>
          </a:p>
        </p:txBody>
      </p:sp>
      <p:cxnSp>
        <p:nvCxnSpPr>
          <p:cNvPr id="268" name="Straight Arrow Connector 267">
            <a:extLst>
              <a:ext uri="{FF2B5EF4-FFF2-40B4-BE49-F238E27FC236}">
                <a16:creationId xmlns:a16="http://schemas.microsoft.com/office/drawing/2014/main" id="{BD770427-A8CD-82A2-59DA-449B6F39738D}"/>
              </a:ext>
            </a:extLst>
          </p:cNvPr>
          <p:cNvCxnSpPr>
            <a:cxnSpLocks/>
          </p:cNvCxnSpPr>
          <p:nvPr/>
        </p:nvCxnSpPr>
        <p:spPr>
          <a:xfrm>
            <a:off x="13643439" y="8374355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Rectangle: Rounded Corners 268">
            <a:extLst>
              <a:ext uri="{FF2B5EF4-FFF2-40B4-BE49-F238E27FC236}">
                <a16:creationId xmlns:a16="http://schemas.microsoft.com/office/drawing/2014/main" id="{2C1E35DF-7353-7DE5-3D56-D35AE081C35B}"/>
              </a:ext>
            </a:extLst>
          </p:cNvPr>
          <p:cNvSpPr>
            <a:spLocks noChangeAspect="1"/>
          </p:cNvSpPr>
          <p:nvPr/>
        </p:nvSpPr>
        <p:spPr>
          <a:xfrm>
            <a:off x="17331419" y="8149609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4B41F7CC-A99B-3F87-44C5-CEA45F8BB24E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8211095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6</a:t>
            </a:r>
          </a:p>
        </p:txBody>
      </p: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A3B64D8F-F15E-FAB6-EC9F-55E6A958E02E}"/>
              </a:ext>
            </a:extLst>
          </p:cNvPr>
          <p:cNvCxnSpPr>
            <a:cxnSpLocks/>
          </p:cNvCxnSpPr>
          <p:nvPr/>
        </p:nvCxnSpPr>
        <p:spPr>
          <a:xfrm>
            <a:off x="13643439" y="9247935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tangle: Rounded Corners 271">
            <a:extLst>
              <a:ext uri="{FF2B5EF4-FFF2-40B4-BE49-F238E27FC236}">
                <a16:creationId xmlns:a16="http://schemas.microsoft.com/office/drawing/2014/main" id="{EC0F6BE9-1402-6312-EACC-EB25288FA00D}"/>
              </a:ext>
            </a:extLst>
          </p:cNvPr>
          <p:cNvSpPr>
            <a:spLocks noChangeAspect="1"/>
          </p:cNvSpPr>
          <p:nvPr/>
        </p:nvSpPr>
        <p:spPr>
          <a:xfrm>
            <a:off x="17331419" y="9023189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10A72363-2D50-112C-3543-9434FF7660B4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9084675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7</a:t>
            </a:r>
          </a:p>
        </p:txBody>
      </p: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0D573E94-F22C-D4E3-D628-9CA343EF2D2E}"/>
              </a:ext>
            </a:extLst>
          </p:cNvPr>
          <p:cNvCxnSpPr>
            <a:cxnSpLocks/>
          </p:cNvCxnSpPr>
          <p:nvPr/>
        </p:nvCxnSpPr>
        <p:spPr>
          <a:xfrm>
            <a:off x="13643439" y="10007205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Rectangle: Rounded Corners 274">
            <a:extLst>
              <a:ext uri="{FF2B5EF4-FFF2-40B4-BE49-F238E27FC236}">
                <a16:creationId xmlns:a16="http://schemas.microsoft.com/office/drawing/2014/main" id="{CDFA3AFD-FD7A-E43E-800A-FA4B57024887}"/>
              </a:ext>
            </a:extLst>
          </p:cNvPr>
          <p:cNvSpPr>
            <a:spLocks noChangeAspect="1"/>
          </p:cNvSpPr>
          <p:nvPr/>
        </p:nvSpPr>
        <p:spPr>
          <a:xfrm>
            <a:off x="17331419" y="9782459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4FCB9A5A-F2B2-B91D-CC68-ADCD372330E1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9843945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8</a:t>
            </a:r>
          </a:p>
        </p:txBody>
      </p:sp>
      <p:cxnSp>
        <p:nvCxnSpPr>
          <p:cNvPr id="277" name="Straight Arrow Connector 276">
            <a:extLst>
              <a:ext uri="{FF2B5EF4-FFF2-40B4-BE49-F238E27FC236}">
                <a16:creationId xmlns:a16="http://schemas.microsoft.com/office/drawing/2014/main" id="{8B484BCE-EB52-D85B-DD12-B851E4BFD52B}"/>
              </a:ext>
            </a:extLst>
          </p:cNvPr>
          <p:cNvCxnSpPr>
            <a:cxnSpLocks/>
          </p:cNvCxnSpPr>
          <p:nvPr/>
        </p:nvCxnSpPr>
        <p:spPr>
          <a:xfrm>
            <a:off x="13643439" y="10624573"/>
            <a:ext cx="3703177" cy="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Rectangle: Rounded Corners 277">
            <a:extLst>
              <a:ext uri="{FF2B5EF4-FFF2-40B4-BE49-F238E27FC236}">
                <a16:creationId xmlns:a16="http://schemas.microsoft.com/office/drawing/2014/main" id="{38291837-0826-D1C6-2905-E6DEF5B9DCDB}"/>
              </a:ext>
            </a:extLst>
          </p:cNvPr>
          <p:cNvSpPr>
            <a:spLocks noChangeAspect="1"/>
          </p:cNvSpPr>
          <p:nvPr/>
        </p:nvSpPr>
        <p:spPr>
          <a:xfrm>
            <a:off x="17331419" y="10399827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78BCD80B-1EB5-4448-CE8E-1FB5AEFEA8E2}"/>
              </a:ext>
            </a:extLst>
          </p:cNvPr>
          <p:cNvSpPr txBox="1">
            <a:spLocks noChangeAspect="1"/>
          </p:cNvSpPr>
          <p:nvPr/>
        </p:nvSpPr>
        <p:spPr>
          <a:xfrm>
            <a:off x="17331419" y="10461313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TPBR </a:t>
            </a:r>
            <a:r>
              <a:rPr lang="en-GB" dirty="0" err="1"/>
              <a:t>SiC</a:t>
            </a:r>
            <a:r>
              <a:rPr lang="en-GB" dirty="0"/>
              <a:t> 9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1B310C2-7C84-BE6E-23BC-734629FEB7AB}"/>
              </a:ext>
            </a:extLst>
          </p:cNvPr>
          <p:cNvSpPr txBox="1"/>
          <p:nvPr/>
        </p:nvSpPr>
        <p:spPr>
          <a:xfrm>
            <a:off x="16826537" y="3657415"/>
            <a:ext cx="5172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TPBR units</a:t>
            </a:r>
          </a:p>
          <a:p>
            <a:pPr algn="ctr"/>
            <a:r>
              <a:rPr lang="en-GB" b="1" u="sng" dirty="0"/>
              <a:t>from </a:t>
            </a:r>
            <a:r>
              <a:rPr lang="en-GB" b="1" u="sng" dirty="0" err="1"/>
              <a:t>SiC</a:t>
            </a:r>
            <a:r>
              <a:rPr lang="en-GB" b="1" u="sng" dirty="0"/>
              <a:t> scraps</a:t>
            </a:r>
          </a:p>
        </p:txBody>
      </p:sp>
      <p:sp>
        <p:nvSpPr>
          <p:cNvPr id="281" name="Rectangle: Rounded Corners 280">
            <a:extLst>
              <a:ext uri="{FF2B5EF4-FFF2-40B4-BE49-F238E27FC236}">
                <a16:creationId xmlns:a16="http://schemas.microsoft.com/office/drawing/2014/main" id="{C3DEA23A-B8B0-2DB6-EEE8-FBB4EA54D6F1}"/>
              </a:ext>
            </a:extLst>
          </p:cNvPr>
          <p:cNvSpPr/>
          <p:nvPr/>
        </p:nvSpPr>
        <p:spPr>
          <a:xfrm>
            <a:off x="16892719" y="11297860"/>
            <a:ext cx="4661798" cy="3402435"/>
          </a:xfrm>
          <a:prstGeom prst="roundRect">
            <a:avLst/>
          </a:prstGeom>
          <a:solidFill>
            <a:schemeClr val="accent1">
              <a:alpha val="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2" name="Straight Arrow Connector 281">
            <a:extLst>
              <a:ext uri="{FF2B5EF4-FFF2-40B4-BE49-F238E27FC236}">
                <a16:creationId xmlns:a16="http://schemas.microsoft.com/office/drawing/2014/main" id="{F4C41CA4-33D6-DD39-7E85-27686AFD5A43}"/>
              </a:ext>
            </a:extLst>
          </p:cNvPr>
          <p:cNvCxnSpPr>
            <a:cxnSpLocks/>
            <a:stCxn id="209" idx="3"/>
            <a:endCxn id="291" idx="1"/>
          </p:cNvCxnSpPr>
          <p:nvPr/>
        </p:nvCxnSpPr>
        <p:spPr>
          <a:xfrm>
            <a:off x="13666929" y="12406957"/>
            <a:ext cx="4667550" cy="62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3AE86BCA-48DC-4E62-60BD-8E1458256563}"/>
              </a:ext>
            </a:extLst>
          </p:cNvPr>
          <p:cNvCxnSpPr>
            <a:cxnSpLocks/>
          </p:cNvCxnSpPr>
          <p:nvPr/>
        </p:nvCxnSpPr>
        <p:spPr>
          <a:xfrm>
            <a:off x="13677239" y="13021419"/>
            <a:ext cx="4655700" cy="71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0" name="Rectangle: Rounded Corners 289">
            <a:extLst>
              <a:ext uri="{FF2B5EF4-FFF2-40B4-BE49-F238E27FC236}">
                <a16:creationId xmlns:a16="http://schemas.microsoft.com/office/drawing/2014/main" id="{EDBB1D84-B8D2-FB62-A489-C4F15D3AF6A1}"/>
              </a:ext>
            </a:extLst>
          </p:cNvPr>
          <p:cNvSpPr>
            <a:spLocks noChangeAspect="1"/>
          </p:cNvSpPr>
          <p:nvPr/>
        </p:nvSpPr>
        <p:spPr>
          <a:xfrm>
            <a:off x="18334480" y="1216707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91FA291F-D419-3B82-C184-862FC2B175F9}"/>
              </a:ext>
            </a:extLst>
          </p:cNvPr>
          <p:cNvSpPr txBox="1">
            <a:spLocks noChangeAspect="1"/>
          </p:cNvSpPr>
          <p:nvPr/>
        </p:nvSpPr>
        <p:spPr>
          <a:xfrm>
            <a:off x="18334480" y="12228559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MF </a:t>
            </a:r>
            <a:r>
              <a:rPr lang="en-GB" dirty="0" err="1"/>
              <a:t>SiC</a:t>
            </a:r>
            <a:r>
              <a:rPr lang="en-GB" dirty="0"/>
              <a:t> 10</a:t>
            </a:r>
          </a:p>
        </p:txBody>
      </p:sp>
      <p:sp>
        <p:nvSpPr>
          <p:cNvPr id="292" name="Rectangle: Rounded Corners 291">
            <a:extLst>
              <a:ext uri="{FF2B5EF4-FFF2-40B4-BE49-F238E27FC236}">
                <a16:creationId xmlns:a16="http://schemas.microsoft.com/office/drawing/2014/main" id="{DBB50846-7E44-DFAC-AC13-FDCFC281E805}"/>
              </a:ext>
            </a:extLst>
          </p:cNvPr>
          <p:cNvSpPr>
            <a:spLocks noChangeAspect="1"/>
          </p:cNvSpPr>
          <p:nvPr/>
        </p:nvSpPr>
        <p:spPr>
          <a:xfrm>
            <a:off x="18334480" y="12788643"/>
            <a:ext cx="1476797" cy="4797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FFB4F9AA-36E5-7865-FC8A-C64B40F6AA7E}"/>
              </a:ext>
            </a:extLst>
          </p:cNvPr>
          <p:cNvSpPr txBox="1">
            <a:spLocks noChangeAspect="1"/>
          </p:cNvSpPr>
          <p:nvPr/>
        </p:nvSpPr>
        <p:spPr>
          <a:xfrm>
            <a:off x="18334480" y="12836752"/>
            <a:ext cx="152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MF </a:t>
            </a:r>
            <a:r>
              <a:rPr lang="en-GB" dirty="0" err="1"/>
              <a:t>SiC</a:t>
            </a:r>
            <a:r>
              <a:rPr lang="en-GB" dirty="0"/>
              <a:t> 11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1F1F848E-C538-07F8-F93A-FB1D583E3F8B}"/>
              </a:ext>
            </a:extLst>
          </p:cNvPr>
          <p:cNvSpPr txBox="1"/>
          <p:nvPr/>
        </p:nvSpPr>
        <p:spPr>
          <a:xfrm>
            <a:off x="16637330" y="11317999"/>
            <a:ext cx="5172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Micro Filtration units </a:t>
            </a:r>
          </a:p>
          <a:p>
            <a:pPr algn="ctr"/>
            <a:r>
              <a:rPr lang="en-GB" b="1" u="sng" dirty="0"/>
              <a:t>from </a:t>
            </a:r>
            <a:r>
              <a:rPr lang="en-GB" b="1" u="sng" dirty="0" err="1"/>
              <a:t>SiC</a:t>
            </a:r>
            <a:r>
              <a:rPr lang="en-GB" b="1" u="sng" dirty="0"/>
              <a:t> flat membranes</a:t>
            </a:r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15809AF6-A415-B1D3-AA74-EB94C2EF5777}"/>
              </a:ext>
            </a:extLst>
          </p:cNvPr>
          <p:cNvGrpSpPr>
            <a:grpSpLocks noChangeAspect="1"/>
          </p:cNvGrpSpPr>
          <p:nvPr/>
        </p:nvGrpSpPr>
        <p:grpSpPr>
          <a:xfrm>
            <a:off x="3770770" y="13578861"/>
            <a:ext cx="2843312" cy="1298394"/>
            <a:chOff x="3550287" y="5041055"/>
            <a:chExt cx="2761394" cy="1233142"/>
          </a:xfrm>
        </p:grpSpPr>
        <p:sp>
          <p:nvSpPr>
            <p:cNvPr id="303" name="Rectangle: Rounded Corners 302">
              <a:extLst>
                <a:ext uri="{FF2B5EF4-FFF2-40B4-BE49-F238E27FC236}">
                  <a16:creationId xmlns:a16="http://schemas.microsoft.com/office/drawing/2014/main" id="{98F3A76E-7071-889C-3611-D5C0715E0E77}"/>
                </a:ext>
              </a:extLst>
            </p:cNvPr>
            <p:cNvSpPr/>
            <p:nvPr/>
          </p:nvSpPr>
          <p:spPr>
            <a:xfrm>
              <a:off x="3550287" y="5066887"/>
              <a:ext cx="2371872" cy="8632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D4784609-AE1B-D40B-92D8-614FB9846DE8}"/>
                </a:ext>
              </a:extLst>
            </p:cNvPr>
            <p:cNvSpPr txBox="1"/>
            <p:nvPr/>
          </p:nvSpPr>
          <p:spPr>
            <a:xfrm>
              <a:off x="3640238" y="5041055"/>
              <a:ext cx="2671443" cy="1233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TEM, SEM, TGA, XPS, antibacterial activity, leaching (water)</a:t>
              </a:r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CA496DDD-68DE-3D14-AD26-27D040CEAF52}"/>
              </a:ext>
            </a:extLst>
          </p:cNvPr>
          <p:cNvGrpSpPr>
            <a:grpSpLocks noChangeAspect="1"/>
          </p:cNvGrpSpPr>
          <p:nvPr/>
        </p:nvGrpSpPr>
        <p:grpSpPr>
          <a:xfrm>
            <a:off x="17151147" y="13488474"/>
            <a:ext cx="4379582" cy="957098"/>
            <a:chOff x="3416675" y="4767528"/>
            <a:chExt cx="3187332" cy="2547399"/>
          </a:xfrm>
        </p:grpSpPr>
        <p:sp>
          <p:nvSpPr>
            <p:cNvPr id="306" name="Rectangle: Rounded Corners 305">
              <a:extLst>
                <a:ext uri="{FF2B5EF4-FFF2-40B4-BE49-F238E27FC236}">
                  <a16:creationId xmlns:a16="http://schemas.microsoft.com/office/drawing/2014/main" id="{6F0FA4F7-803D-3C49-3612-A235CA04D73A}"/>
                </a:ext>
              </a:extLst>
            </p:cNvPr>
            <p:cNvSpPr/>
            <p:nvPr/>
          </p:nvSpPr>
          <p:spPr>
            <a:xfrm>
              <a:off x="3416675" y="4794631"/>
              <a:ext cx="3024694" cy="252029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B0905F2E-40C2-9171-3EA9-C03FC2B250F2}"/>
                </a:ext>
              </a:extLst>
            </p:cNvPr>
            <p:cNvSpPr txBox="1"/>
            <p:nvPr/>
          </p:nvSpPr>
          <p:spPr>
            <a:xfrm>
              <a:off x="3462441" y="4767528"/>
              <a:ext cx="3141566" cy="2457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Functionality tests</a:t>
              </a:r>
            </a:p>
            <a:p>
              <a:r>
                <a:rPr lang="en-GB" dirty="0"/>
                <a:t>Water quality (leaching, BPA residuals, bacteria)</a:t>
              </a:r>
            </a:p>
          </p:txBody>
        </p:sp>
      </p:grpSp>
      <p:grpSp>
        <p:nvGrpSpPr>
          <p:cNvPr id="308" name="Group 307">
            <a:extLst>
              <a:ext uri="{FF2B5EF4-FFF2-40B4-BE49-F238E27FC236}">
                <a16:creationId xmlns:a16="http://schemas.microsoft.com/office/drawing/2014/main" id="{A770AE6B-3115-F425-9064-D58FCFFFAC7D}"/>
              </a:ext>
            </a:extLst>
          </p:cNvPr>
          <p:cNvGrpSpPr>
            <a:grpSpLocks noChangeAspect="1"/>
          </p:cNvGrpSpPr>
          <p:nvPr/>
        </p:nvGrpSpPr>
        <p:grpSpPr>
          <a:xfrm>
            <a:off x="19278051" y="6580441"/>
            <a:ext cx="2319320" cy="1482914"/>
            <a:chOff x="3416675" y="4682134"/>
            <a:chExt cx="1687933" cy="3946903"/>
          </a:xfrm>
        </p:grpSpPr>
        <p:sp>
          <p:nvSpPr>
            <p:cNvPr id="309" name="Rectangle: Rounded Corners 308">
              <a:extLst>
                <a:ext uri="{FF2B5EF4-FFF2-40B4-BE49-F238E27FC236}">
                  <a16:creationId xmlns:a16="http://schemas.microsoft.com/office/drawing/2014/main" id="{394EECF2-1FCA-C15E-B3A2-AF332BF74E6B}"/>
                </a:ext>
              </a:extLst>
            </p:cNvPr>
            <p:cNvSpPr/>
            <p:nvPr/>
          </p:nvSpPr>
          <p:spPr>
            <a:xfrm>
              <a:off x="3416675" y="4794631"/>
              <a:ext cx="1687933" cy="383440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F11F955E-3CD4-77AB-0824-CDAC394A306E}"/>
                </a:ext>
              </a:extLst>
            </p:cNvPr>
            <p:cNvSpPr txBox="1"/>
            <p:nvPr/>
          </p:nvSpPr>
          <p:spPr>
            <a:xfrm>
              <a:off x="3462442" y="4682134"/>
              <a:ext cx="1642165" cy="3194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Functionality tests</a:t>
              </a:r>
            </a:p>
            <a:p>
              <a:r>
                <a:rPr lang="en-GB" dirty="0"/>
                <a:t>Water quality (leaching, BPA residuals, bacteria)</a:t>
              </a:r>
            </a:p>
          </p:txBody>
        </p:sp>
      </p:grpSp>
      <p:sp>
        <p:nvSpPr>
          <p:cNvPr id="312" name="Rectangle: Rounded Corners 311">
            <a:extLst>
              <a:ext uri="{FF2B5EF4-FFF2-40B4-BE49-F238E27FC236}">
                <a16:creationId xmlns:a16="http://schemas.microsoft.com/office/drawing/2014/main" id="{29DC45E6-A59B-7028-D08A-A6D7F1C4C269}"/>
              </a:ext>
            </a:extLst>
          </p:cNvPr>
          <p:cNvSpPr/>
          <p:nvPr/>
        </p:nvSpPr>
        <p:spPr>
          <a:xfrm>
            <a:off x="14699002" y="10470286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10ABA23A-3131-60FE-91C6-08BA45F2A807}"/>
              </a:ext>
            </a:extLst>
          </p:cNvPr>
          <p:cNvSpPr txBox="1"/>
          <p:nvPr/>
        </p:nvSpPr>
        <p:spPr>
          <a:xfrm>
            <a:off x="14699002" y="10461592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18" name="Rectangle: Rounded Corners 317">
            <a:extLst>
              <a:ext uri="{FF2B5EF4-FFF2-40B4-BE49-F238E27FC236}">
                <a16:creationId xmlns:a16="http://schemas.microsoft.com/office/drawing/2014/main" id="{D5D3DE0C-E85F-A4E5-A423-BBC1E1BE2B45}"/>
              </a:ext>
            </a:extLst>
          </p:cNvPr>
          <p:cNvSpPr/>
          <p:nvPr/>
        </p:nvSpPr>
        <p:spPr>
          <a:xfrm>
            <a:off x="14699002" y="9804423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03E89FDC-1ABB-07AF-BA94-CB5D89BD8AA1}"/>
              </a:ext>
            </a:extLst>
          </p:cNvPr>
          <p:cNvSpPr txBox="1"/>
          <p:nvPr/>
        </p:nvSpPr>
        <p:spPr>
          <a:xfrm>
            <a:off x="14699002" y="9795729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29" name="Rectangle: Rounded Corners 328">
            <a:extLst>
              <a:ext uri="{FF2B5EF4-FFF2-40B4-BE49-F238E27FC236}">
                <a16:creationId xmlns:a16="http://schemas.microsoft.com/office/drawing/2014/main" id="{F161552B-909E-E78B-FA99-4C182225A08F}"/>
              </a:ext>
            </a:extLst>
          </p:cNvPr>
          <p:cNvSpPr/>
          <p:nvPr/>
        </p:nvSpPr>
        <p:spPr>
          <a:xfrm>
            <a:off x="14699002" y="9053282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0B378D16-5971-08FA-F0A2-82AB4BE86659}"/>
              </a:ext>
            </a:extLst>
          </p:cNvPr>
          <p:cNvSpPr txBox="1"/>
          <p:nvPr/>
        </p:nvSpPr>
        <p:spPr>
          <a:xfrm>
            <a:off x="14699002" y="9044588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33" name="Rectangle: Rounded Corners 332">
            <a:extLst>
              <a:ext uri="{FF2B5EF4-FFF2-40B4-BE49-F238E27FC236}">
                <a16:creationId xmlns:a16="http://schemas.microsoft.com/office/drawing/2014/main" id="{2976A302-D0C4-4733-4DFF-796C7E5511EC}"/>
              </a:ext>
            </a:extLst>
          </p:cNvPr>
          <p:cNvSpPr/>
          <p:nvPr/>
        </p:nvSpPr>
        <p:spPr>
          <a:xfrm>
            <a:off x="14699002" y="8205742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71987AD9-8B44-5E34-826F-B0AAC1302B7B}"/>
              </a:ext>
            </a:extLst>
          </p:cNvPr>
          <p:cNvSpPr txBox="1"/>
          <p:nvPr/>
        </p:nvSpPr>
        <p:spPr>
          <a:xfrm>
            <a:off x="14699002" y="8197048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35" name="Rectangle: Rounded Corners 334">
            <a:extLst>
              <a:ext uri="{FF2B5EF4-FFF2-40B4-BE49-F238E27FC236}">
                <a16:creationId xmlns:a16="http://schemas.microsoft.com/office/drawing/2014/main" id="{BF109A45-EF1B-FB6A-7ABC-F3D644E01F75}"/>
              </a:ext>
            </a:extLst>
          </p:cNvPr>
          <p:cNvSpPr/>
          <p:nvPr/>
        </p:nvSpPr>
        <p:spPr>
          <a:xfrm>
            <a:off x="14699002" y="7592371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24CA9944-8C7D-04DA-C703-1AFCF9B1F997}"/>
              </a:ext>
            </a:extLst>
          </p:cNvPr>
          <p:cNvSpPr txBox="1"/>
          <p:nvPr/>
        </p:nvSpPr>
        <p:spPr>
          <a:xfrm>
            <a:off x="14699002" y="7583677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37" name="Rectangle: Rounded Corners 336">
            <a:extLst>
              <a:ext uri="{FF2B5EF4-FFF2-40B4-BE49-F238E27FC236}">
                <a16:creationId xmlns:a16="http://schemas.microsoft.com/office/drawing/2014/main" id="{1D524251-4706-A66E-14F5-D5142D0D9BE0}"/>
              </a:ext>
            </a:extLst>
          </p:cNvPr>
          <p:cNvSpPr/>
          <p:nvPr/>
        </p:nvSpPr>
        <p:spPr>
          <a:xfrm>
            <a:off x="14699002" y="6829848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B2694839-65E0-7D3B-32CF-F0F04BDC94A1}"/>
              </a:ext>
            </a:extLst>
          </p:cNvPr>
          <p:cNvSpPr txBox="1"/>
          <p:nvPr/>
        </p:nvSpPr>
        <p:spPr>
          <a:xfrm>
            <a:off x="14699002" y="6821154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39" name="Rectangle: Rounded Corners 338">
            <a:extLst>
              <a:ext uri="{FF2B5EF4-FFF2-40B4-BE49-F238E27FC236}">
                <a16:creationId xmlns:a16="http://schemas.microsoft.com/office/drawing/2014/main" id="{0B5011E2-2EAE-1760-04F6-807C9C3B07E6}"/>
              </a:ext>
            </a:extLst>
          </p:cNvPr>
          <p:cNvSpPr/>
          <p:nvPr/>
        </p:nvSpPr>
        <p:spPr>
          <a:xfrm>
            <a:off x="14699002" y="5723929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06744F88-4E21-3ABC-8782-E7B15BA00924}"/>
              </a:ext>
            </a:extLst>
          </p:cNvPr>
          <p:cNvSpPr txBox="1"/>
          <p:nvPr/>
        </p:nvSpPr>
        <p:spPr>
          <a:xfrm>
            <a:off x="14699002" y="5715235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41" name="Rectangle: Rounded Corners 340">
            <a:extLst>
              <a:ext uri="{FF2B5EF4-FFF2-40B4-BE49-F238E27FC236}">
                <a16:creationId xmlns:a16="http://schemas.microsoft.com/office/drawing/2014/main" id="{59B66FA0-9D13-9A8F-A878-877BF4CB9FF8}"/>
              </a:ext>
            </a:extLst>
          </p:cNvPr>
          <p:cNvSpPr/>
          <p:nvPr/>
        </p:nvSpPr>
        <p:spPr>
          <a:xfrm>
            <a:off x="14699002" y="5123626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0980940D-DC19-6F14-77D2-84AF6449D307}"/>
              </a:ext>
            </a:extLst>
          </p:cNvPr>
          <p:cNvSpPr txBox="1"/>
          <p:nvPr/>
        </p:nvSpPr>
        <p:spPr>
          <a:xfrm>
            <a:off x="14699002" y="5114932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58" name="Rectangle: Rounded Corners 357">
            <a:extLst>
              <a:ext uri="{FF2B5EF4-FFF2-40B4-BE49-F238E27FC236}">
                <a16:creationId xmlns:a16="http://schemas.microsoft.com/office/drawing/2014/main" id="{8D2475EC-D8C3-8FE6-EF5F-14E237AC91F8}"/>
              </a:ext>
            </a:extLst>
          </p:cNvPr>
          <p:cNvSpPr/>
          <p:nvPr/>
        </p:nvSpPr>
        <p:spPr>
          <a:xfrm>
            <a:off x="14699002" y="4426985"/>
            <a:ext cx="1951180" cy="3928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2784E39C-B08A-E6E6-0803-1CDF1D04AAFC}"/>
              </a:ext>
            </a:extLst>
          </p:cNvPr>
          <p:cNvSpPr txBox="1"/>
          <p:nvPr/>
        </p:nvSpPr>
        <p:spPr>
          <a:xfrm>
            <a:off x="14699002" y="4418291"/>
            <a:ext cx="198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TPBR incorporation</a:t>
            </a:r>
          </a:p>
        </p:txBody>
      </p:sp>
      <p:sp>
        <p:nvSpPr>
          <p:cNvPr id="360" name="Rectangle: Rounded Corners 359">
            <a:extLst>
              <a:ext uri="{FF2B5EF4-FFF2-40B4-BE49-F238E27FC236}">
                <a16:creationId xmlns:a16="http://schemas.microsoft.com/office/drawing/2014/main" id="{63D75B68-DC0A-7313-E883-613DD48F9224}"/>
              </a:ext>
            </a:extLst>
          </p:cNvPr>
          <p:cNvSpPr/>
          <p:nvPr/>
        </p:nvSpPr>
        <p:spPr>
          <a:xfrm>
            <a:off x="14729605" y="12084043"/>
            <a:ext cx="1951180" cy="637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00BACD0E-8242-28DE-2F13-E1F892F082BA}"/>
              </a:ext>
            </a:extLst>
          </p:cNvPr>
          <p:cNvSpPr txBox="1"/>
          <p:nvPr/>
        </p:nvSpPr>
        <p:spPr>
          <a:xfrm>
            <a:off x="14729606" y="12063597"/>
            <a:ext cx="1951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Micro Filtration Unit incorporation</a:t>
            </a:r>
          </a:p>
        </p:txBody>
      </p:sp>
      <p:sp>
        <p:nvSpPr>
          <p:cNvPr id="363" name="Rectangle: Rounded Corners 362">
            <a:extLst>
              <a:ext uri="{FF2B5EF4-FFF2-40B4-BE49-F238E27FC236}">
                <a16:creationId xmlns:a16="http://schemas.microsoft.com/office/drawing/2014/main" id="{4CF46589-CA0F-A1C7-039D-C912FE74F4DB}"/>
              </a:ext>
            </a:extLst>
          </p:cNvPr>
          <p:cNvSpPr/>
          <p:nvPr/>
        </p:nvSpPr>
        <p:spPr>
          <a:xfrm>
            <a:off x="14729605" y="12837363"/>
            <a:ext cx="1951180" cy="637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4F35E51B-0580-B0BC-2290-5E0DB53E541B}"/>
              </a:ext>
            </a:extLst>
          </p:cNvPr>
          <p:cNvSpPr txBox="1"/>
          <p:nvPr/>
        </p:nvSpPr>
        <p:spPr>
          <a:xfrm>
            <a:off x="14729606" y="12816917"/>
            <a:ext cx="1951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Micro Filtration Unit incorporation</a:t>
            </a:r>
          </a:p>
        </p:txBody>
      </p:sp>
      <p:sp>
        <p:nvSpPr>
          <p:cNvPr id="366" name="Rectangle: Rounded Corners 365">
            <a:extLst>
              <a:ext uri="{FF2B5EF4-FFF2-40B4-BE49-F238E27FC236}">
                <a16:creationId xmlns:a16="http://schemas.microsoft.com/office/drawing/2014/main" id="{B1D26BAA-1FE2-B503-4057-880E37CCA791}"/>
              </a:ext>
            </a:extLst>
          </p:cNvPr>
          <p:cNvSpPr/>
          <p:nvPr/>
        </p:nvSpPr>
        <p:spPr>
          <a:xfrm>
            <a:off x="137729" y="4691640"/>
            <a:ext cx="2912095" cy="3004372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31757A18-687D-81C3-5261-42A92C4ED2AE}"/>
              </a:ext>
            </a:extLst>
          </p:cNvPr>
          <p:cNvSpPr txBox="1"/>
          <p:nvPr/>
        </p:nvSpPr>
        <p:spPr>
          <a:xfrm>
            <a:off x="165406" y="4867091"/>
            <a:ext cx="28266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-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CSF-SIL1 synthesis</a:t>
            </a:r>
            <a:endParaRPr lang="en-GB" dirty="0"/>
          </a:p>
          <a:p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</a:rPr>
              <a:t>ilica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from rice husk; rust waste; both.</a:t>
            </a:r>
          </a:p>
          <a:p>
            <a:endParaRPr lang="en-GB" dirty="0"/>
          </a:p>
          <a:p>
            <a:r>
              <a:rPr lang="en-GB" dirty="0"/>
              <a:t>Synthesis – reducer to oxidiser ratio (continuous, 1-1) or pH (continuous variable range 2-7).</a:t>
            </a:r>
          </a:p>
          <a:p>
            <a:endParaRPr lang="en-GB" dirty="0"/>
          </a:p>
        </p:txBody>
      </p:sp>
      <p:sp>
        <p:nvSpPr>
          <p:cNvPr id="368" name="Rectangle: Rounded Corners 367">
            <a:extLst>
              <a:ext uri="{FF2B5EF4-FFF2-40B4-BE49-F238E27FC236}">
                <a16:creationId xmlns:a16="http://schemas.microsoft.com/office/drawing/2014/main" id="{B8C108D7-F971-EFBB-51E4-B11282623968}"/>
              </a:ext>
            </a:extLst>
          </p:cNvPr>
          <p:cNvSpPr/>
          <p:nvPr/>
        </p:nvSpPr>
        <p:spPr>
          <a:xfrm>
            <a:off x="137729" y="11151754"/>
            <a:ext cx="2912095" cy="3096715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2B05357-A52E-09E8-3CD0-81BA96E16FF7}"/>
              </a:ext>
            </a:extLst>
          </p:cNvPr>
          <p:cNvSpPr txBox="1"/>
          <p:nvPr/>
        </p:nvSpPr>
        <p:spPr>
          <a:xfrm>
            <a:off x="165406" y="11327204"/>
            <a:ext cx="28266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- Bio-SiO</a:t>
            </a:r>
            <a:r>
              <a:rPr lang="en-GB" baseline="-25000" dirty="0"/>
              <a:t>2</a:t>
            </a:r>
            <a:r>
              <a:rPr lang="en-GB" dirty="0"/>
              <a:t>@TiO</a:t>
            </a:r>
            <a:r>
              <a:rPr lang="en-GB" baseline="-25000" dirty="0"/>
              <a:t>2 </a:t>
            </a:r>
            <a:r>
              <a:rPr lang="en-GB" dirty="0"/>
              <a:t>synthesis</a:t>
            </a:r>
          </a:p>
          <a:p>
            <a:endParaRPr lang="en-GB" dirty="0"/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Ratio of titania precursor to ethanol.</a:t>
            </a:r>
          </a:p>
          <a:p>
            <a:endParaRPr lang="en-GB" dirty="0"/>
          </a:p>
          <a:p>
            <a:r>
              <a:rPr lang="en-GB" dirty="0"/>
              <a:t>Temperature (°C)/time (h) of the hydrothermal synthesis.</a:t>
            </a:r>
          </a:p>
          <a:p>
            <a:endParaRPr lang="en-GB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983BF2D-CB07-4487-0365-F5C395E6D199}"/>
              </a:ext>
            </a:extLst>
          </p:cNvPr>
          <p:cNvSpPr/>
          <p:nvPr/>
        </p:nvSpPr>
        <p:spPr>
          <a:xfrm>
            <a:off x="7538715" y="16311447"/>
            <a:ext cx="4142632" cy="1805918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23C07CB-6220-A64F-F454-B68C1ACC71EA}"/>
              </a:ext>
            </a:extLst>
          </p:cNvPr>
          <p:cNvSpPr txBox="1"/>
          <p:nvPr/>
        </p:nvSpPr>
        <p:spPr>
          <a:xfrm>
            <a:off x="7628822" y="16343935"/>
            <a:ext cx="42209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Dip-coating of CSF-SIL1</a:t>
            </a:r>
          </a:p>
          <a:p>
            <a:endParaRPr lang="en-GB" dirty="0"/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Sol concentration (g/L)</a:t>
            </a:r>
          </a:p>
          <a:p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Number of subsequent coatings/coating time (min)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BC2B33E-F132-1DF9-4F6C-5EB778C52841}"/>
              </a:ext>
            </a:extLst>
          </p:cNvPr>
          <p:cNvSpPr txBox="1"/>
          <p:nvPr/>
        </p:nvSpPr>
        <p:spPr>
          <a:xfrm>
            <a:off x="12008739" y="16323589"/>
            <a:ext cx="31548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</a:t>
            </a:r>
            <a:r>
              <a:rPr lang="en-GB" dirty="0" err="1"/>
              <a:t>Sonochemical</a:t>
            </a:r>
            <a:r>
              <a:rPr lang="en-GB" dirty="0"/>
              <a:t> coating of CSF-SIL1</a:t>
            </a:r>
          </a:p>
          <a:p>
            <a:endParaRPr lang="en-GB" dirty="0"/>
          </a:p>
          <a:p>
            <a:r>
              <a:rPr lang="en-GB" dirty="0"/>
              <a:t>Initial concentration of the nanoparticles/reaction time.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7C5C493-65E8-1EA7-B143-8B9A401C280B}"/>
              </a:ext>
            </a:extLst>
          </p:cNvPr>
          <p:cNvSpPr/>
          <p:nvPr/>
        </p:nvSpPr>
        <p:spPr>
          <a:xfrm>
            <a:off x="7522805" y="18162474"/>
            <a:ext cx="4142632" cy="1731042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8A8952-69BD-B871-B3EB-9C8BF39A272F}"/>
              </a:ext>
            </a:extLst>
          </p:cNvPr>
          <p:cNvSpPr txBox="1"/>
          <p:nvPr/>
        </p:nvSpPr>
        <p:spPr>
          <a:xfrm>
            <a:off x="7631430" y="18142984"/>
            <a:ext cx="42209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Spray coating of CSF-SIL1</a:t>
            </a:r>
          </a:p>
          <a:p>
            <a:endParaRPr lang="en-GB" dirty="0"/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Flow rate/belt speed</a:t>
            </a:r>
          </a:p>
          <a:p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Nanoparticle concentration in the dispersion (mg/L)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D010BA6-3E2A-9C80-4EF3-444B966F87F8}"/>
              </a:ext>
            </a:extLst>
          </p:cNvPr>
          <p:cNvSpPr/>
          <p:nvPr/>
        </p:nvSpPr>
        <p:spPr>
          <a:xfrm>
            <a:off x="11863222" y="18166809"/>
            <a:ext cx="4142632" cy="1731042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140D1F7-BB57-38CC-2372-3A9FA669CD60}"/>
              </a:ext>
            </a:extLst>
          </p:cNvPr>
          <p:cNvSpPr txBox="1"/>
          <p:nvPr/>
        </p:nvSpPr>
        <p:spPr>
          <a:xfrm>
            <a:off x="11971847" y="18147319"/>
            <a:ext cx="40608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Spray coating of bio-SiO</a:t>
            </a:r>
            <a:r>
              <a:rPr lang="en-GB" baseline="-25000" dirty="0"/>
              <a:t>2</a:t>
            </a:r>
            <a:r>
              <a:rPr lang="en-GB" dirty="0"/>
              <a:t>@TiO</a:t>
            </a:r>
            <a:r>
              <a:rPr lang="en-GB" baseline="-25000" dirty="0"/>
              <a:t>2</a:t>
            </a:r>
          </a:p>
          <a:p>
            <a:endParaRPr lang="en-GB" dirty="0"/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Screening to decide between: flow rate (ml/min), belt speed (m/min), nanoparticle concentration.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D18D66B8-302D-F208-7506-FA3012FA1247}"/>
              </a:ext>
            </a:extLst>
          </p:cNvPr>
          <p:cNvSpPr/>
          <p:nvPr/>
        </p:nvSpPr>
        <p:spPr>
          <a:xfrm>
            <a:off x="16245065" y="17358535"/>
            <a:ext cx="4142632" cy="1731042"/>
          </a:xfrm>
          <a:prstGeom prst="roundRect">
            <a:avLst/>
          </a:prstGeom>
          <a:solidFill>
            <a:srgbClr val="FF010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AD29C6F-D85D-06B7-99E4-BE4868DAC482}"/>
              </a:ext>
            </a:extLst>
          </p:cNvPr>
          <p:cNvSpPr txBox="1"/>
          <p:nvPr/>
        </p:nvSpPr>
        <p:spPr>
          <a:xfrm>
            <a:off x="16353690" y="17339045"/>
            <a:ext cx="40608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KDFs – </a:t>
            </a:r>
            <a:r>
              <a:rPr lang="en-GB" dirty="0" err="1"/>
              <a:t>Sonochemical</a:t>
            </a:r>
            <a:r>
              <a:rPr lang="en-GB" dirty="0"/>
              <a:t> coating of bio-SiO</a:t>
            </a:r>
            <a:r>
              <a:rPr lang="en-GB" baseline="-25000" dirty="0"/>
              <a:t>2</a:t>
            </a:r>
            <a:r>
              <a:rPr lang="en-GB" dirty="0"/>
              <a:t>@TiO</a:t>
            </a:r>
            <a:r>
              <a:rPr lang="en-GB" baseline="-25000" dirty="0"/>
              <a:t>2</a:t>
            </a:r>
          </a:p>
          <a:p>
            <a:endParaRPr lang="en-GB" dirty="0"/>
          </a:p>
          <a:p>
            <a:r>
              <a:rPr lang="en-GB" dirty="0"/>
              <a:t>Initial concentration of the nanoparticles/reaction time.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0BBE56-2FE4-90CC-90F5-18B104DADE4F}"/>
              </a:ext>
            </a:extLst>
          </p:cNvPr>
          <p:cNvSpPr txBox="1"/>
          <p:nvPr/>
        </p:nvSpPr>
        <p:spPr>
          <a:xfrm>
            <a:off x="165406" y="7713844"/>
            <a:ext cx="28266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Do you expect the </a:t>
            </a:r>
            <a:r>
              <a:rPr lang="en-GB" dirty="0" err="1">
                <a:solidFill>
                  <a:schemeClr val="accent6"/>
                </a:solidFill>
              </a:rPr>
              <a:t>reductant:oxidant</a:t>
            </a:r>
            <a:r>
              <a:rPr lang="en-GB" dirty="0">
                <a:solidFill>
                  <a:schemeClr val="accent6"/>
                </a:solidFill>
              </a:rPr>
              <a:t> ratio to have a broadly similar impact on the KPIs for each of the three CSF-Sil1 types? If so, </a:t>
            </a:r>
            <a:r>
              <a:rPr lang="en-GB" dirty="0" err="1">
                <a:solidFill>
                  <a:schemeClr val="accent6"/>
                </a:solidFill>
              </a:rPr>
              <a:t>reductant:oxidant</a:t>
            </a:r>
            <a:r>
              <a:rPr lang="en-GB" dirty="0">
                <a:solidFill>
                  <a:schemeClr val="accent6"/>
                </a:solidFill>
              </a:rPr>
              <a:t> ratio experiments could be conducted with just one of the CSF-SIL1 types, and the optimum conditions applied to the synthesis of the three types.</a:t>
            </a:r>
          </a:p>
          <a:p>
            <a:endParaRPr lang="en-GB" dirty="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6A9952AA-B848-CC89-CF04-76C91C3B6F59}"/>
              </a:ext>
            </a:extLst>
          </p:cNvPr>
          <p:cNvSpPr txBox="1"/>
          <p:nvPr/>
        </p:nvSpPr>
        <p:spPr>
          <a:xfrm>
            <a:off x="143477" y="14364976"/>
            <a:ext cx="28266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Temp and time are two distinct KDFs. Will you choose just one of these KDFs to examine?</a:t>
            </a:r>
          </a:p>
          <a:p>
            <a:endParaRPr lang="en-GB" dirty="0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D287DCBB-FA41-3221-6287-5C671566AC94}"/>
              </a:ext>
            </a:extLst>
          </p:cNvPr>
          <p:cNvSpPr txBox="1"/>
          <p:nvPr/>
        </p:nvSpPr>
        <p:spPr>
          <a:xfrm>
            <a:off x="4696591" y="16302717"/>
            <a:ext cx="28266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No. of coatings and coating time are two distinct KDFs but could result in similar impact on KPIs. Will you choose just one of these?</a:t>
            </a:r>
            <a:endParaRPr lang="en-GB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5F8D400F-CF2D-B90A-A4CF-13090F75A522}"/>
              </a:ext>
            </a:extLst>
          </p:cNvPr>
          <p:cNvSpPr txBox="1"/>
          <p:nvPr/>
        </p:nvSpPr>
        <p:spPr>
          <a:xfrm>
            <a:off x="4680157" y="18119793"/>
            <a:ext cx="28266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Flow rate and belt speed are two distinct KDFs but their combinations can result in similar levels of deposition Choose one or combine into a single KDF?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47654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2810</TotalTime>
  <Words>572</Words>
  <Application>Microsoft Office PowerPoint</Application>
  <PresentationFormat>Personalizzato</PresentationFormat>
  <Paragraphs>119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FRANCESCA DEGANELLO</cp:lastModifiedBy>
  <cp:revision>64</cp:revision>
  <dcterms:created xsi:type="dcterms:W3CDTF">2023-11-29T08:53:47Z</dcterms:created>
  <dcterms:modified xsi:type="dcterms:W3CDTF">2024-05-14T09:37:08Z</dcterms:modified>
</cp:coreProperties>
</file>