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60" r:id="rId2"/>
  </p:sldIdLst>
  <p:sldSz cx="29159200" cy="234013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EF2"/>
    <a:srgbClr val="F4E2F4"/>
    <a:srgbClr val="087E8B"/>
    <a:srgbClr val="0B3954"/>
    <a:srgbClr val="BFD7EA"/>
    <a:srgbClr val="D3E3F1"/>
    <a:srgbClr val="F9FBFD"/>
    <a:srgbClr val="E7FBFD"/>
    <a:srgbClr val="D4F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19" autoAdjust="0"/>
    <p:restoredTop sz="94660"/>
  </p:normalViewPr>
  <p:slideViewPr>
    <p:cSldViewPr snapToGrid="0">
      <p:cViewPr>
        <p:scale>
          <a:sx n="40" d="100"/>
          <a:sy n="40" d="100"/>
        </p:scale>
        <p:origin x="-708" y="-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86940" y="3829804"/>
            <a:ext cx="24785320" cy="8147132"/>
          </a:xfrm>
        </p:spPr>
        <p:txBody>
          <a:bodyPr anchor="b"/>
          <a:lstStyle>
            <a:lvl1pPr algn="ctr">
              <a:defRPr sz="191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44900" y="12291121"/>
            <a:ext cx="21869400" cy="5649905"/>
          </a:xfrm>
        </p:spPr>
        <p:txBody>
          <a:bodyPr/>
          <a:lstStyle>
            <a:lvl1pPr marL="0" indent="0" algn="ctr">
              <a:buNone/>
              <a:defRPr sz="7653"/>
            </a:lvl1pPr>
            <a:lvl2pPr marL="1457965" indent="0" algn="ctr">
              <a:buNone/>
              <a:defRPr sz="6378"/>
            </a:lvl2pPr>
            <a:lvl3pPr marL="2915930" indent="0" algn="ctr">
              <a:buNone/>
              <a:defRPr sz="5740"/>
            </a:lvl3pPr>
            <a:lvl4pPr marL="4373895" indent="0" algn="ctr">
              <a:buNone/>
              <a:defRPr sz="5102"/>
            </a:lvl4pPr>
            <a:lvl5pPr marL="5831860" indent="0" algn="ctr">
              <a:buNone/>
              <a:defRPr sz="5102"/>
            </a:lvl5pPr>
            <a:lvl6pPr marL="7289825" indent="0" algn="ctr">
              <a:buNone/>
              <a:defRPr sz="5102"/>
            </a:lvl6pPr>
            <a:lvl7pPr marL="8747790" indent="0" algn="ctr">
              <a:buNone/>
              <a:defRPr sz="5102"/>
            </a:lvl7pPr>
            <a:lvl8pPr marL="10205756" indent="0" algn="ctr">
              <a:buNone/>
              <a:defRPr sz="5102"/>
            </a:lvl8pPr>
            <a:lvl9pPr marL="11663721" indent="0" algn="ctr">
              <a:buNone/>
              <a:defRPr sz="510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44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325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867054" y="1245905"/>
            <a:ext cx="6287453" cy="198315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04696" y="1245905"/>
            <a:ext cx="18497868" cy="198315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960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Elemento grafico 9">
            <a:extLst>
              <a:ext uri="{FF2B5EF4-FFF2-40B4-BE49-F238E27FC236}">
                <a16:creationId xmlns:a16="http://schemas.microsoft.com/office/drawing/2014/main" id="{7DDE9249-BB5D-352D-7A63-4AEC6054DE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766761" y="22445605"/>
            <a:ext cx="1483316" cy="528635"/>
          </a:xfrm>
          <a:prstGeom prst="rect">
            <a:avLst/>
          </a:prstGeom>
        </p:spPr>
      </p:pic>
      <p:sp>
        <p:nvSpPr>
          <p:cNvPr id="11" name="CuadroTexto 2">
            <a:extLst>
              <a:ext uri="{FF2B5EF4-FFF2-40B4-BE49-F238E27FC236}">
                <a16:creationId xmlns:a16="http://schemas.microsoft.com/office/drawing/2014/main" id="{21C17E6B-B980-6D2A-24CD-C0395F8041B4}"/>
              </a:ext>
            </a:extLst>
          </p:cNvPr>
          <p:cNvSpPr txBox="1"/>
          <p:nvPr userDrawn="1"/>
        </p:nvSpPr>
        <p:spPr>
          <a:xfrm>
            <a:off x="20282007" y="22289835"/>
            <a:ext cx="6275569" cy="342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sz="1623" dirty="0"/>
              <a:t>INTEGRANO project – GA No: 101138414</a:t>
            </a:r>
          </a:p>
        </p:txBody>
      </p:sp>
      <p:pic>
        <p:nvPicPr>
          <p:cNvPr id="14" name="Elemento grafico 13">
            <a:extLst>
              <a:ext uri="{FF2B5EF4-FFF2-40B4-BE49-F238E27FC236}">
                <a16:creationId xmlns:a16="http://schemas.microsoft.com/office/drawing/2014/main" id="{75D68033-F01D-92BD-0C98-11E4D8610D8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9402" y="483745"/>
            <a:ext cx="3451202" cy="1859853"/>
          </a:xfrm>
          <a:prstGeom prst="rect">
            <a:avLst/>
          </a:prstGeom>
        </p:spPr>
      </p:pic>
      <p:cxnSp>
        <p:nvCxnSpPr>
          <p:cNvPr id="2" name="Connettore diritto 1">
            <a:extLst>
              <a:ext uri="{FF2B5EF4-FFF2-40B4-BE49-F238E27FC236}">
                <a16:creationId xmlns:a16="http://schemas.microsoft.com/office/drawing/2014/main" id="{F2561C66-B316-313E-0EF4-42A07B8F8282}"/>
              </a:ext>
            </a:extLst>
          </p:cNvPr>
          <p:cNvCxnSpPr/>
          <p:nvPr userDrawn="1"/>
        </p:nvCxnSpPr>
        <p:spPr>
          <a:xfrm>
            <a:off x="874779" y="21612021"/>
            <a:ext cx="27327241" cy="0"/>
          </a:xfrm>
          <a:prstGeom prst="line">
            <a:avLst/>
          </a:prstGeom>
          <a:ln w="12700">
            <a:solidFill>
              <a:srgbClr val="087E8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ttangolo 2">
            <a:extLst>
              <a:ext uri="{FF2B5EF4-FFF2-40B4-BE49-F238E27FC236}">
                <a16:creationId xmlns:a16="http://schemas.microsoft.com/office/drawing/2014/main" id="{88F3D40C-8E64-9FEB-DF83-E362245E4319}"/>
              </a:ext>
            </a:extLst>
          </p:cNvPr>
          <p:cNvSpPr/>
          <p:nvPr userDrawn="1"/>
        </p:nvSpPr>
        <p:spPr>
          <a:xfrm>
            <a:off x="20848830" y="366454"/>
            <a:ext cx="8310372" cy="1519388"/>
          </a:xfrm>
          <a:prstGeom prst="rect">
            <a:avLst/>
          </a:prstGeom>
          <a:solidFill>
            <a:srgbClr val="087E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4418"/>
          </a:p>
        </p:txBody>
      </p:sp>
      <p:pic>
        <p:nvPicPr>
          <p:cNvPr id="4" name="Elemento grafico 3">
            <a:extLst>
              <a:ext uri="{FF2B5EF4-FFF2-40B4-BE49-F238E27FC236}">
                <a16:creationId xmlns:a16="http://schemas.microsoft.com/office/drawing/2014/main" id="{8E795C74-8F20-1DD1-C2B9-6CD64A18A1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20316358" y="366453"/>
            <a:ext cx="1064944" cy="1519390"/>
          </a:xfrm>
          <a:prstGeom prst="rect">
            <a:avLst/>
          </a:prstGeom>
        </p:spPr>
      </p:pic>
      <p:pic>
        <p:nvPicPr>
          <p:cNvPr id="7" name="Elemento grafico 6">
            <a:extLst>
              <a:ext uri="{FF2B5EF4-FFF2-40B4-BE49-F238E27FC236}">
                <a16:creationId xmlns:a16="http://schemas.microsoft.com/office/drawing/2014/main" id="{4780D134-1455-5BFE-63E0-A025BF3B02F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29407" y="21866670"/>
            <a:ext cx="3804887" cy="1157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921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10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9510" y="5834090"/>
            <a:ext cx="25149810" cy="9734305"/>
          </a:xfrm>
        </p:spPr>
        <p:txBody>
          <a:bodyPr anchor="b"/>
          <a:lstStyle>
            <a:lvl1pPr>
              <a:defRPr sz="191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9510" y="15660486"/>
            <a:ext cx="25149810" cy="5119041"/>
          </a:xfrm>
        </p:spPr>
        <p:txBody>
          <a:bodyPr/>
          <a:lstStyle>
            <a:lvl1pPr marL="0" indent="0">
              <a:buNone/>
              <a:defRPr sz="7653">
                <a:solidFill>
                  <a:schemeClr val="tx1"/>
                </a:solidFill>
              </a:defRPr>
            </a:lvl1pPr>
            <a:lvl2pPr marL="1457965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2915930" indent="0">
              <a:buNone/>
              <a:defRPr sz="5740">
                <a:solidFill>
                  <a:schemeClr val="tx1">
                    <a:tint val="75000"/>
                  </a:schemeClr>
                </a:solidFill>
              </a:defRPr>
            </a:lvl3pPr>
            <a:lvl4pPr marL="4373895" indent="0">
              <a:buNone/>
              <a:defRPr sz="5102">
                <a:solidFill>
                  <a:schemeClr val="tx1">
                    <a:tint val="75000"/>
                  </a:schemeClr>
                </a:solidFill>
              </a:defRPr>
            </a:lvl4pPr>
            <a:lvl5pPr marL="5831860" indent="0">
              <a:buNone/>
              <a:defRPr sz="5102">
                <a:solidFill>
                  <a:schemeClr val="tx1">
                    <a:tint val="75000"/>
                  </a:schemeClr>
                </a:solidFill>
              </a:defRPr>
            </a:lvl5pPr>
            <a:lvl6pPr marL="7289825" indent="0">
              <a:buNone/>
              <a:defRPr sz="5102">
                <a:solidFill>
                  <a:schemeClr val="tx1">
                    <a:tint val="75000"/>
                  </a:schemeClr>
                </a:solidFill>
              </a:defRPr>
            </a:lvl6pPr>
            <a:lvl7pPr marL="8747790" indent="0">
              <a:buNone/>
              <a:defRPr sz="5102">
                <a:solidFill>
                  <a:schemeClr val="tx1">
                    <a:tint val="75000"/>
                  </a:schemeClr>
                </a:solidFill>
              </a:defRPr>
            </a:lvl7pPr>
            <a:lvl8pPr marL="10205756" indent="0">
              <a:buNone/>
              <a:defRPr sz="5102">
                <a:solidFill>
                  <a:schemeClr val="tx1">
                    <a:tint val="75000"/>
                  </a:schemeClr>
                </a:solidFill>
              </a:defRPr>
            </a:lvl8pPr>
            <a:lvl9pPr marL="11663721" indent="0">
              <a:buNone/>
              <a:defRPr sz="510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876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4695" y="6229523"/>
            <a:ext cx="12392660" cy="148479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61845" y="6229523"/>
            <a:ext cx="12392660" cy="148479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663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493" y="1245910"/>
            <a:ext cx="25149810" cy="4523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8496" y="5736580"/>
            <a:ext cx="12335706" cy="2811409"/>
          </a:xfrm>
        </p:spPr>
        <p:txBody>
          <a:bodyPr anchor="b"/>
          <a:lstStyle>
            <a:lvl1pPr marL="0" indent="0">
              <a:buNone/>
              <a:defRPr sz="7653" b="1"/>
            </a:lvl1pPr>
            <a:lvl2pPr marL="1457965" indent="0">
              <a:buNone/>
              <a:defRPr sz="6378" b="1"/>
            </a:lvl2pPr>
            <a:lvl3pPr marL="2915930" indent="0">
              <a:buNone/>
              <a:defRPr sz="5740" b="1"/>
            </a:lvl3pPr>
            <a:lvl4pPr marL="4373895" indent="0">
              <a:buNone/>
              <a:defRPr sz="5102" b="1"/>
            </a:lvl4pPr>
            <a:lvl5pPr marL="5831860" indent="0">
              <a:buNone/>
              <a:defRPr sz="5102" b="1"/>
            </a:lvl5pPr>
            <a:lvl6pPr marL="7289825" indent="0">
              <a:buNone/>
              <a:defRPr sz="5102" b="1"/>
            </a:lvl6pPr>
            <a:lvl7pPr marL="8747790" indent="0">
              <a:buNone/>
              <a:defRPr sz="5102" b="1"/>
            </a:lvl7pPr>
            <a:lvl8pPr marL="10205756" indent="0">
              <a:buNone/>
              <a:defRPr sz="5102" b="1"/>
            </a:lvl8pPr>
            <a:lvl9pPr marL="11663721" indent="0">
              <a:buNone/>
              <a:defRPr sz="510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08496" y="8547989"/>
            <a:ext cx="12335706" cy="12572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761847" y="5736580"/>
            <a:ext cx="12396458" cy="2811409"/>
          </a:xfrm>
        </p:spPr>
        <p:txBody>
          <a:bodyPr anchor="b"/>
          <a:lstStyle>
            <a:lvl1pPr marL="0" indent="0">
              <a:buNone/>
              <a:defRPr sz="7653" b="1"/>
            </a:lvl1pPr>
            <a:lvl2pPr marL="1457965" indent="0">
              <a:buNone/>
              <a:defRPr sz="6378" b="1"/>
            </a:lvl2pPr>
            <a:lvl3pPr marL="2915930" indent="0">
              <a:buNone/>
              <a:defRPr sz="5740" b="1"/>
            </a:lvl3pPr>
            <a:lvl4pPr marL="4373895" indent="0">
              <a:buNone/>
              <a:defRPr sz="5102" b="1"/>
            </a:lvl4pPr>
            <a:lvl5pPr marL="5831860" indent="0">
              <a:buNone/>
              <a:defRPr sz="5102" b="1"/>
            </a:lvl5pPr>
            <a:lvl6pPr marL="7289825" indent="0">
              <a:buNone/>
              <a:defRPr sz="5102" b="1"/>
            </a:lvl6pPr>
            <a:lvl7pPr marL="8747790" indent="0">
              <a:buNone/>
              <a:defRPr sz="5102" b="1"/>
            </a:lvl7pPr>
            <a:lvl8pPr marL="10205756" indent="0">
              <a:buNone/>
              <a:defRPr sz="5102" b="1"/>
            </a:lvl8pPr>
            <a:lvl9pPr marL="11663721" indent="0">
              <a:buNone/>
              <a:defRPr sz="510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761847" y="8547989"/>
            <a:ext cx="12396458" cy="12572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220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576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882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493" y="1560089"/>
            <a:ext cx="9404601" cy="5460312"/>
          </a:xfrm>
        </p:spPr>
        <p:txBody>
          <a:bodyPr anchor="b"/>
          <a:lstStyle>
            <a:lvl1pPr>
              <a:defRPr sz="1020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96458" y="3369364"/>
            <a:ext cx="14761845" cy="16630118"/>
          </a:xfrm>
        </p:spPr>
        <p:txBody>
          <a:bodyPr/>
          <a:lstStyle>
            <a:lvl1pPr>
              <a:defRPr sz="10204"/>
            </a:lvl1pPr>
            <a:lvl2pPr>
              <a:defRPr sz="8929"/>
            </a:lvl2pPr>
            <a:lvl3pPr>
              <a:defRPr sz="7653"/>
            </a:lvl3pPr>
            <a:lvl4pPr>
              <a:defRPr sz="6378"/>
            </a:lvl4pPr>
            <a:lvl5pPr>
              <a:defRPr sz="6378"/>
            </a:lvl5pPr>
            <a:lvl6pPr>
              <a:defRPr sz="6378"/>
            </a:lvl6pPr>
            <a:lvl7pPr>
              <a:defRPr sz="6378"/>
            </a:lvl7pPr>
            <a:lvl8pPr>
              <a:defRPr sz="6378"/>
            </a:lvl8pPr>
            <a:lvl9pPr>
              <a:defRPr sz="63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8493" y="7020401"/>
            <a:ext cx="9404601" cy="13006162"/>
          </a:xfrm>
        </p:spPr>
        <p:txBody>
          <a:bodyPr/>
          <a:lstStyle>
            <a:lvl1pPr marL="0" indent="0">
              <a:buNone/>
              <a:defRPr sz="5102"/>
            </a:lvl1pPr>
            <a:lvl2pPr marL="1457965" indent="0">
              <a:buNone/>
              <a:defRPr sz="4464"/>
            </a:lvl2pPr>
            <a:lvl3pPr marL="2915930" indent="0">
              <a:buNone/>
              <a:defRPr sz="3827"/>
            </a:lvl3pPr>
            <a:lvl4pPr marL="4373895" indent="0">
              <a:buNone/>
              <a:defRPr sz="3189"/>
            </a:lvl4pPr>
            <a:lvl5pPr marL="5831860" indent="0">
              <a:buNone/>
              <a:defRPr sz="3189"/>
            </a:lvl5pPr>
            <a:lvl6pPr marL="7289825" indent="0">
              <a:buNone/>
              <a:defRPr sz="3189"/>
            </a:lvl6pPr>
            <a:lvl7pPr marL="8747790" indent="0">
              <a:buNone/>
              <a:defRPr sz="3189"/>
            </a:lvl7pPr>
            <a:lvl8pPr marL="10205756" indent="0">
              <a:buNone/>
              <a:defRPr sz="3189"/>
            </a:lvl8pPr>
            <a:lvl9pPr marL="11663721" indent="0">
              <a:buNone/>
              <a:defRPr sz="318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534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493" y="1560089"/>
            <a:ext cx="9404601" cy="5460312"/>
          </a:xfrm>
        </p:spPr>
        <p:txBody>
          <a:bodyPr anchor="b"/>
          <a:lstStyle>
            <a:lvl1pPr>
              <a:defRPr sz="1020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396458" y="3369364"/>
            <a:ext cx="14761845" cy="16630118"/>
          </a:xfrm>
        </p:spPr>
        <p:txBody>
          <a:bodyPr anchor="t"/>
          <a:lstStyle>
            <a:lvl1pPr marL="0" indent="0">
              <a:buNone/>
              <a:defRPr sz="10204"/>
            </a:lvl1pPr>
            <a:lvl2pPr marL="1457965" indent="0">
              <a:buNone/>
              <a:defRPr sz="8929"/>
            </a:lvl2pPr>
            <a:lvl3pPr marL="2915930" indent="0">
              <a:buNone/>
              <a:defRPr sz="7653"/>
            </a:lvl3pPr>
            <a:lvl4pPr marL="4373895" indent="0">
              <a:buNone/>
              <a:defRPr sz="6378"/>
            </a:lvl4pPr>
            <a:lvl5pPr marL="5831860" indent="0">
              <a:buNone/>
              <a:defRPr sz="6378"/>
            </a:lvl5pPr>
            <a:lvl6pPr marL="7289825" indent="0">
              <a:buNone/>
              <a:defRPr sz="6378"/>
            </a:lvl6pPr>
            <a:lvl7pPr marL="8747790" indent="0">
              <a:buNone/>
              <a:defRPr sz="6378"/>
            </a:lvl7pPr>
            <a:lvl8pPr marL="10205756" indent="0">
              <a:buNone/>
              <a:defRPr sz="6378"/>
            </a:lvl8pPr>
            <a:lvl9pPr marL="11663721" indent="0">
              <a:buNone/>
              <a:defRPr sz="637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8493" y="7020401"/>
            <a:ext cx="9404601" cy="13006162"/>
          </a:xfrm>
        </p:spPr>
        <p:txBody>
          <a:bodyPr/>
          <a:lstStyle>
            <a:lvl1pPr marL="0" indent="0">
              <a:buNone/>
              <a:defRPr sz="5102"/>
            </a:lvl1pPr>
            <a:lvl2pPr marL="1457965" indent="0">
              <a:buNone/>
              <a:defRPr sz="4464"/>
            </a:lvl2pPr>
            <a:lvl3pPr marL="2915930" indent="0">
              <a:buNone/>
              <a:defRPr sz="3827"/>
            </a:lvl3pPr>
            <a:lvl4pPr marL="4373895" indent="0">
              <a:buNone/>
              <a:defRPr sz="3189"/>
            </a:lvl4pPr>
            <a:lvl5pPr marL="5831860" indent="0">
              <a:buNone/>
              <a:defRPr sz="3189"/>
            </a:lvl5pPr>
            <a:lvl6pPr marL="7289825" indent="0">
              <a:buNone/>
              <a:defRPr sz="3189"/>
            </a:lvl6pPr>
            <a:lvl7pPr marL="8747790" indent="0">
              <a:buNone/>
              <a:defRPr sz="3189"/>
            </a:lvl7pPr>
            <a:lvl8pPr marL="10205756" indent="0">
              <a:buNone/>
              <a:defRPr sz="3189"/>
            </a:lvl8pPr>
            <a:lvl9pPr marL="11663721" indent="0">
              <a:buNone/>
              <a:defRPr sz="318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191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04695" y="1245910"/>
            <a:ext cx="25149810" cy="4523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4695" y="6229523"/>
            <a:ext cx="25149810" cy="14847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04695" y="21689578"/>
            <a:ext cx="6560820" cy="12459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58985" y="21689578"/>
            <a:ext cx="9841230" cy="12459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593685" y="21689578"/>
            <a:ext cx="6560820" cy="12459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892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</p:sldLayoutIdLst>
  <p:txStyles>
    <p:titleStyle>
      <a:lvl1pPr algn="l" defTabSz="2915930" rtl="0" eaLnBrk="1" latinLnBrk="0" hangingPunct="1">
        <a:lnSpc>
          <a:spcPct val="90000"/>
        </a:lnSpc>
        <a:spcBef>
          <a:spcPct val="0"/>
        </a:spcBef>
        <a:buNone/>
        <a:defRPr sz="1403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8983" indent="-728983" algn="l" defTabSz="2915930" rtl="0" eaLnBrk="1" latinLnBrk="0" hangingPunct="1">
        <a:lnSpc>
          <a:spcPct val="90000"/>
        </a:lnSpc>
        <a:spcBef>
          <a:spcPts val="3189"/>
        </a:spcBef>
        <a:buFont typeface="Arial" panose="020B0604020202020204" pitchFamily="34" charset="0"/>
        <a:buChar char="•"/>
        <a:defRPr sz="8929" kern="1200">
          <a:solidFill>
            <a:schemeClr val="tx1"/>
          </a:solidFill>
          <a:latin typeface="+mn-lt"/>
          <a:ea typeface="+mn-ea"/>
          <a:cs typeface="+mn-cs"/>
        </a:defRPr>
      </a:lvl1pPr>
      <a:lvl2pPr marL="2186948" indent="-728983" algn="l" defTabSz="2915930" rtl="0" eaLnBrk="1" latinLnBrk="0" hangingPunct="1">
        <a:lnSpc>
          <a:spcPct val="90000"/>
        </a:lnSpc>
        <a:spcBef>
          <a:spcPts val="1594"/>
        </a:spcBef>
        <a:buFont typeface="Arial" panose="020B0604020202020204" pitchFamily="34" charset="0"/>
        <a:buChar char="•"/>
        <a:defRPr sz="7653" kern="1200">
          <a:solidFill>
            <a:schemeClr val="tx1"/>
          </a:solidFill>
          <a:latin typeface="+mn-lt"/>
          <a:ea typeface="+mn-ea"/>
          <a:cs typeface="+mn-cs"/>
        </a:defRPr>
      </a:lvl2pPr>
      <a:lvl3pPr marL="3644913" indent="-728983" algn="l" defTabSz="2915930" rtl="0" eaLnBrk="1" latinLnBrk="0" hangingPunct="1">
        <a:lnSpc>
          <a:spcPct val="90000"/>
        </a:lnSpc>
        <a:spcBef>
          <a:spcPts val="1594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5102878" indent="-728983" algn="l" defTabSz="2915930" rtl="0" eaLnBrk="1" latinLnBrk="0" hangingPunct="1">
        <a:lnSpc>
          <a:spcPct val="90000"/>
        </a:lnSpc>
        <a:spcBef>
          <a:spcPts val="1594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4pPr>
      <a:lvl5pPr marL="6560843" indent="-728983" algn="l" defTabSz="2915930" rtl="0" eaLnBrk="1" latinLnBrk="0" hangingPunct="1">
        <a:lnSpc>
          <a:spcPct val="90000"/>
        </a:lnSpc>
        <a:spcBef>
          <a:spcPts val="1594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5pPr>
      <a:lvl6pPr marL="8018808" indent="-728983" algn="l" defTabSz="2915930" rtl="0" eaLnBrk="1" latinLnBrk="0" hangingPunct="1">
        <a:lnSpc>
          <a:spcPct val="90000"/>
        </a:lnSpc>
        <a:spcBef>
          <a:spcPts val="1594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6pPr>
      <a:lvl7pPr marL="9476773" indent="-728983" algn="l" defTabSz="2915930" rtl="0" eaLnBrk="1" latinLnBrk="0" hangingPunct="1">
        <a:lnSpc>
          <a:spcPct val="90000"/>
        </a:lnSpc>
        <a:spcBef>
          <a:spcPts val="1594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7pPr>
      <a:lvl8pPr marL="10934738" indent="-728983" algn="l" defTabSz="2915930" rtl="0" eaLnBrk="1" latinLnBrk="0" hangingPunct="1">
        <a:lnSpc>
          <a:spcPct val="90000"/>
        </a:lnSpc>
        <a:spcBef>
          <a:spcPts val="1594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8pPr>
      <a:lvl9pPr marL="12392703" indent="-728983" algn="l" defTabSz="2915930" rtl="0" eaLnBrk="1" latinLnBrk="0" hangingPunct="1">
        <a:lnSpc>
          <a:spcPct val="90000"/>
        </a:lnSpc>
        <a:spcBef>
          <a:spcPts val="1594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15930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1pPr>
      <a:lvl2pPr marL="1457965" algn="l" defTabSz="2915930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2pPr>
      <a:lvl3pPr marL="2915930" algn="l" defTabSz="2915930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3pPr>
      <a:lvl4pPr marL="4373895" algn="l" defTabSz="2915930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4pPr>
      <a:lvl5pPr marL="5831860" algn="l" defTabSz="2915930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5pPr>
      <a:lvl6pPr marL="7289825" algn="l" defTabSz="2915930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6pPr>
      <a:lvl7pPr marL="8747790" algn="l" defTabSz="2915930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7pPr>
      <a:lvl8pPr marL="10205756" algn="l" defTabSz="2915930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8pPr>
      <a:lvl9pPr marL="11663721" algn="l" defTabSz="2915930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Rectangle: Rounded Corners 516">
            <a:extLst>
              <a:ext uri="{FF2B5EF4-FFF2-40B4-BE49-F238E27FC236}">
                <a16:creationId xmlns:a16="http://schemas.microsoft.com/office/drawing/2014/main" id="{F50CE18C-49B5-F7C4-6F48-73C0D0DD5DDF}"/>
              </a:ext>
            </a:extLst>
          </p:cNvPr>
          <p:cNvSpPr/>
          <p:nvPr/>
        </p:nvSpPr>
        <p:spPr>
          <a:xfrm>
            <a:off x="10458880" y="3216495"/>
            <a:ext cx="6591139" cy="1828496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515" name="Rectangle: Rounded Corners 514">
            <a:extLst>
              <a:ext uri="{FF2B5EF4-FFF2-40B4-BE49-F238E27FC236}">
                <a16:creationId xmlns:a16="http://schemas.microsoft.com/office/drawing/2014/main" id="{886CD090-1F5E-3A93-181D-0D69B85EBC20}"/>
              </a:ext>
            </a:extLst>
          </p:cNvPr>
          <p:cNvSpPr/>
          <p:nvPr/>
        </p:nvSpPr>
        <p:spPr>
          <a:xfrm>
            <a:off x="3566264" y="3200069"/>
            <a:ext cx="6591139" cy="183013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4" name="Rectangle: Rounded Corners 513">
            <a:extLst>
              <a:ext uri="{FF2B5EF4-FFF2-40B4-BE49-F238E27FC236}">
                <a16:creationId xmlns:a16="http://schemas.microsoft.com/office/drawing/2014/main" id="{96C82FB5-74F8-5E2B-BB86-E2AA4D603E01}"/>
              </a:ext>
            </a:extLst>
          </p:cNvPr>
          <p:cNvSpPr/>
          <p:nvPr/>
        </p:nvSpPr>
        <p:spPr>
          <a:xfrm>
            <a:off x="13645647" y="3903777"/>
            <a:ext cx="1960329" cy="1518672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9" name="Rectangle: Rounded Corners 308">
            <a:extLst>
              <a:ext uri="{FF2B5EF4-FFF2-40B4-BE49-F238E27FC236}">
                <a16:creationId xmlns:a16="http://schemas.microsoft.com/office/drawing/2014/main" id="{1EB2E4FB-5C83-D9AD-1BC9-964A24FA74FD}"/>
              </a:ext>
            </a:extLst>
          </p:cNvPr>
          <p:cNvSpPr/>
          <p:nvPr/>
        </p:nvSpPr>
        <p:spPr>
          <a:xfrm>
            <a:off x="7451177" y="3843509"/>
            <a:ext cx="1960329" cy="148540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5" name="Rectangle: Rounded Corners 314">
            <a:extLst>
              <a:ext uri="{FF2B5EF4-FFF2-40B4-BE49-F238E27FC236}">
                <a16:creationId xmlns:a16="http://schemas.microsoft.com/office/drawing/2014/main" id="{4FD78A4B-B70C-B1FD-F0D9-D0A8E37A3EC6}"/>
              </a:ext>
            </a:extLst>
          </p:cNvPr>
          <p:cNvSpPr>
            <a:spLocks noChangeAspect="1"/>
          </p:cNvSpPr>
          <p:nvPr/>
        </p:nvSpPr>
        <p:spPr>
          <a:xfrm>
            <a:off x="26438657" y="7197291"/>
            <a:ext cx="1368497" cy="60803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6" name="TextBox 315">
            <a:extLst>
              <a:ext uri="{FF2B5EF4-FFF2-40B4-BE49-F238E27FC236}">
                <a16:creationId xmlns:a16="http://schemas.microsoft.com/office/drawing/2014/main" id="{93EED7A3-126C-8E23-983D-168AF56BE8C0}"/>
              </a:ext>
            </a:extLst>
          </p:cNvPr>
          <p:cNvSpPr txBox="1">
            <a:spLocks noChangeAspect="1"/>
          </p:cNvSpPr>
          <p:nvPr/>
        </p:nvSpPr>
        <p:spPr>
          <a:xfrm>
            <a:off x="26371359" y="7316641"/>
            <a:ext cx="156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Process</a:t>
            </a:r>
          </a:p>
        </p:txBody>
      </p: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C2256467-24D2-D775-2E91-97FB2997AAF7}"/>
              </a:ext>
            </a:extLst>
          </p:cNvPr>
          <p:cNvGrpSpPr>
            <a:grpSpLocks noChangeAspect="1"/>
          </p:cNvGrpSpPr>
          <p:nvPr/>
        </p:nvGrpSpPr>
        <p:grpSpPr>
          <a:xfrm>
            <a:off x="26173003" y="8705540"/>
            <a:ext cx="2013119" cy="392424"/>
            <a:chOff x="3475883" y="5940538"/>
            <a:chExt cx="2013119" cy="392424"/>
          </a:xfrm>
        </p:grpSpPr>
        <p:sp>
          <p:nvSpPr>
            <p:cNvPr id="320" name="Rectangle: Rounded Corners 319">
              <a:extLst>
                <a:ext uri="{FF2B5EF4-FFF2-40B4-BE49-F238E27FC236}">
                  <a16:creationId xmlns:a16="http://schemas.microsoft.com/office/drawing/2014/main" id="{95629A67-AEC1-EE9F-E574-837AEE4E4E1D}"/>
                </a:ext>
              </a:extLst>
            </p:cNvPr>
            <p:cNvSpPr/>
            <p:nvPr/>
          </p:nvSpPr>
          <p:spPr>
            <a:xfrm>
              <a:off x="3475883" y="5940538"/>
              <a:ext cx="1794320" cy="392424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E65F3D8C-37D2-14DC-1636-A3893C3F6E2B}"/>
                </a:ext>
              </a:extLst>
            </p:cNvPr>
            <p:cNvSpPr txBox="1"/>
            <p:nvPr/>
          </p:nvSpPr>
          <p:spPr>
            <a:xfrm>
              <a:off x="3516681" y="5958880"/>
              <a:ext cx="1972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</a:t>
              </a:r>
            </a:p>
          </p:txBody>
        </p:sp>
      </p:grpSp>
      <p:sp>
        <p:nvSpPr>
          <p:cNvPr id="323" name="Rectangle 322">
            <a:extLst>
              <a:ext uri="{FF2B5EF4-FFF2-40B4-BE49-F238E27FC236}">
                <a16:creationId xmlns:a16="http://schemas.microsoft.com/office/drawing/2014/main" id="{7983A6FF-497F-9431-B96B-E3CB455BDDF5}"/>
              </a:ext>
            </a:extLst>
          </p:cNvPr>
          <p:cNvSpPr>
            <a:spLocks noChangeAspect="1"/>
          </p:cNvSpPr>
          <p:nvPr/>
        </p:nvSpPr>
        <p:spPr>
          <a:xfrm>
            <a:off x="26078472" y="6505031"/>
            <a:ext cx="2075287" cy="3644328"/>
          </a:xfrm>
          <a:prstGeom prst="rect">
            <a:avLst/>
          </a:prstGeom>
          <a:noFill/>
          <a:ln w="476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4" name="TextBox 323">
            <a:extLst>
              <a:ext uri="{FF2B5EF4-FFF2-40B4-BE49-F238E27FC236}">
                <a16:creationId xmlns:a16="http://schemas.microsoft.com/office/drawing/2014/main" id="{F904A1D3-A68A-2989-FEF7-F16832029727}"/>
              </a:ext>
            </a:extLst>
          </p:cNvPr>
          <p:cNvSpPr txBox="1">
            <a:spLocks noChangeAspect="1"/>
          </p:cNvSpPr>
          <p:nvPr/>
        </p:nvSpPr>
        <p:spPr>
          <a:xfrm>
            <a:off x="26371359" y="6657665"/>
            <a:ext cx="156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Legend</a:t>
            </a:r>
          </a:p>
        </p:txBody>
      </p:sp>
      <p:sp>
        <p:nvSpPr>
          <p:cNvPr id="327" name="CasellaDiTesto 5">
            <a:extLst>
              <a:ext uri="{FF2B5EF4-FFF2-40B4-BE49-F238E27FC236}">
                <a16:creationId xmlns:a16="http://schemas.microsoft.com/office/drawing/2014/main" id="{6883E3B6-0712-DF14-5115-D3813ED61F7A}"/>
              </a:ext>
            </a:extLst>
          </p:cNvPr>
          <p:cNvSpPr txBox="1"/>
          <p:nvPr/>
        </p:nvSpPr>
        <p:spPr>
          <a:xfrm>
            <a:off x="6414473" y="2108103"/>
            <a:ext cx="18847496" cy="1091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496" dirty="0">
                <a:solidFill>
                  <a:srgbClr val="087E8B"/>
                </a:solidFill>
                <a:effectLst>
                  <a:glow>
                    <a:srgbClr val="55D1D7"/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Case Study 1.1 – Antimicrobial (medical) textile</a:t>
            </a:r>
          </a:p>
        </p:txBody>
      </p:sp>
      <p:sp>
        <p:nvSpPr>
          <p:cNvPr id="489" name="Rectangle: Rounded Corners 488">
            <a:extLst>
              <a:ext uri="{FF2B5EF4-FFF2-40B4-BE49-F238E27FC236}">
                <a16:creationId xmlns:a16="http://schemas.microsoft.com/office/drawing/2014/main" id="{4332AAF4-FC44-5A20-A7CA-C41B69DD4F43}"/>
              </a:ext>
            </a:extLst>
          </p:cNvPr>
          <p:cNvSpPr>
            <a:spLocks noChangeAspect="1"/>
          </p:cNvSpPr>
          <p:nvPr/>
        </p:nvSpPr>
        <p:spPr>
          <a:xfrm>
            <a:off x="26454214" y="8002928"/>
            <a:ext cx="1352939" cy="518623"/>
          </a:xfrm>
          <a:prstGeom prst="roundRect">
            <a:avLst/>
          </a:prstGeom>
          <a:solidFill>
            <a:srgbClr val="EBEEF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0" name="TextBox 489">
            <a:extLst>
              <a:ext uri="{FF2B5EF4-FFF2-40B4-BE49-F238E27FC236}">
                <a16:creationId xmlns:a16="http://schemas.microsoft.com/office/drawing/2014/main" id="{80D721EB-EFFA-9CDD-B39F-D7C1B2FC9187}"/>
              </a:ext>
            </a:extLst>
          </p:cNvPr>
          <p:cNvSpPr txBox="1">
            <a:spLocks noChangeAspect="1"/>
          </p:cNvSpPr>
          <p:nvPr/>
        </p:nvSpPr>
        <p:spPr>
          <a:xfrm>
            <a:off x="26434184" y="8066801"/>
            <a:ext cx="1436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Input/output</a:t>
            </a:r>
            <a:endParaRPr lang="en-GB" baseline="-2500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70DBFEA-F422-7E14-56CD-995BA749FA9C}"/>
              </a:ext>
            </a:extLst>
          </p:cNvPr>
          <p:cNvGrpSpPr/>
          <p:nvPr/>
        </p:nvGrpSpPr>
        <p:grpSpPr>
          <a:xfrm>
            <a:off x="26179152" y="9258495"/>
            <a:ext cx="1903058" cy="646331"/>
            <a:chOff x="8255485" y="12974117"/>
            <a:chExt cx="3126355" cy="725963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DF3F935D-FA1C-BA1B-3979-5BD367F5C336}"/>
                </a:ext>
              </a:extLst>
            </p:cNvPr>
            <p:cNvSpPr/>
            <p:nvPr/>
          </p:nvSpPr>
          <p:spPr>
            <a:xfrm>
              <a:off x="8380258" y="13001629"/>
              <a:ext cx="2876813" cy="698451"/>
            </a:xfrm>
            <a:prstGeom prst="roundRect">
              <a:avLst/>
            </a:prstGeom>
            <a:solidFill>
              <a:srgbClr val="FDD1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1AFE4F4-4000-A5A0-65A5-2E9A400FEBFA}"/>
                </a:ext>
              </a:extLst>
            </p:cNvPr>
            <p:cNvSpPr txBox="1"/>
            <p:nvPr/>
          </p:nvSpPr>
          <p:spPr>
            <a:xfrm>
              <a:off x="8255485" y="12974117"/>
              <a:ext cx="3126355" cy="725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dirty="0"/>
                <a:t>Key Decision Factors</a:t>
              </a:r>
              <a:endParaRPr lang="en-GB" baseline="-25000" dirty="0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023D917-93C8-6328-2463-3FD927268F2C}"/>
              </a:ext>
            </a:extLst>
          </p:cNvPr>
          <p:cNvGrpSpPr/>
          <p:nvPr/>
        </p:nvGrpSpPr>
        <p:grpSpPr>
          <a:xfrm>
            <a:off x="7467540" y="4713636"/>
            <a:ext cx="1917433" cy="455959"/>
            <a:chOff x="1156109" y="7269201"/>
            <a:chExt cx="1917433" cy="455959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E5AE249A-6CFE-B3BE-FA7F-5CC07C6E476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103" y="7269201"/>
              <a:ext cx="1653446" cy="45595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CD86F4A-0438-4CBC-34BB-31D5574F44BE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156109" y="7298495"/>
              <a:ext cx="19174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err="1"/>
                <a:t>AgHEC</a:t>
              </a:r>
              <a:r>
                <a:rPr lang="en-GB" dirty="0"/>
                <a:t> NPs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FEB2B1E-E7B7-A03A-B518-F7DC8B0FE5C0}"/>
              </a:ext>
            </a:extLst>
          </p:cNvPr>
          <p:cNvGrpSpPr/>
          <p:nvPr/>
        </p:nvGrpSpPr>
        <p:grpSpPr>
          <a:xfrm>
            <a:off x="7467540" y="7010133"/>
            <a:ext cx="1917433" cy="455959"/>
            <a:chOff x="1156109" y="7269201"/>
            <a:chExt cx="1917433" cy="455959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7F038A5A-F212-4EB5-A1DC-B3A40DBCDE8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103" y="7269201"/>
              <a:ext cx="1653446" cy="45595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56CE5AF-9823-F6AA-E955-B0CAFFBFF16B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156109" y="7298495"/>
              <a:ext cx="19174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err="1"/>
                <a:t>AgCUR</a:t>
              </a:r>
              <a:r>
                <a:rPr lang="en-GB" dirty="0"/>
                <a:t> NPs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6597893-4701-8490-C825-2013D26F7B98}"/>
              </a:ext>
            </a:extLst>
          </p:cNvPr>
          <p:cNvGrpSpPr/>
          <p:nvPr/>
        </p:nvGrpSpPr>
        <p:grpSpPr>
          <a:xfrm>
            <a:off x="7467540" y="9431892"/>
            <a:ext cx="1917433" cy="1094916"/>
            <a:chOff x="1156109" y="7269201"/>
            <a:chExt cx="1917433" cy="675625"/>
          </a:xfrm>
        </p:grpSpPr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24C2105A-E902-4B61-8018-AED27A81224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103" y="7269201"/>
              <a:ext cx="1653446" cy="45595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0A7C7BF-DE3F-15F8-C538-6473975AB127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156109" y="7298495"/>
              <a:ext cx="191743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SiO</a:t>
              </a:r>
              <a:r>
                <a:rPr lang="en-GB" baseline="-25000" dirty="0"/>
                <a:t>2 </a:t>
              </a:r>
              <a:r>
                <a:rPr lang="en-GB" dirty="0"/>
                <a:t>NPs + active ingredient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42E80C3-1AD5-1C3F-88B3-852F8B0CCB89}"/>
              </a:ext>
            </a:extLst>
          </p:cNvPr>
          <p:cNvGrpSpPr/>
          <p:nvPr/>
        </p:nvGrpSpPr>
        <p:grpSpPr>
          <a:xfrm>
            <a:off x="7467540" y="13675092"/>
            <a:ext cx="1917433" cy="455959"/>
            <a:chOff x="1156109" y="7269201"/>
            <a:chExt cx="1917433" cy="455959"/>
          </a:xfrm>
        </p:grpSpPr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B366BC93-6D21-D089-4E46-7C2563E0D12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103" y="7269201"/>
              <a:ext cx="1653446" cy="45595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026494F-BF0C-F582-DED3-BDF0C7C55C0C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156109" y="7298495"/>
              <a:ext cx="19174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SiO</a:t>
              </a:r>
              <a:r>
                <a:rPr lang="en-GB" baseline="-25000" dirty="0"/>
                <a:t>2</a:t>
              </a:r>
              <a:r>
                <a:rPr lang="en-GB" dirty="0"/>
                <a:t>@TiO</a:t>
              </a:r>
              <a:r>
                <a:rPr lang="en-GB" baseline="-25000" dirty="0"/>
                <a:t>2 </a:t>
              </a:r>
              <a:r>
                <a:rPr lang="en-GB" dirty="0"/>
                <a:t>NPs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D358BD0-701F-E182-4E77-11C0A45FF405}"/>
              </a:ext>
            </a:extLst>
          </p:cNvPr>
          <p:cNvGrpSpPr/>
          <p:nvPr/>
        </p:nvGrpSpPr>
        <p:grpSpPr>
          <a:xfrm>
            <a:off x="3891139" y="4713636"/>
            <a:ext cx="1917433" cy="455959"/>
            <a:chOff x="1156109" y="7269201"/>
            <a:chExt cx="1917433" cy="455959"/>
          </a:xfrm>
        </p:grpSpPr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775BA897-6666-74FF-DC23-F5754BC89C6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103" y="7269201"/>
              <a:ext cx="1653446" cy="45595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CC3A9255-44AD-61F4-BF7C-96C0AFFD1878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156109" y="7298495"/>
              <a:ext cx="19174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NM precursors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1C39489-9A78-A6D1-C005-A941A02F88D5}"/>
              </a:ext>
            </a:extLst>
          </p:cNvPr>
          <p:cNvGrpSpPr/>
          <p:nvPr/>
        </p:nvGrpSpPr>
        <p:grpSpPr>
          <a:xfrm>
            <a:off x="3891139" y="7010133"/>
            <a:ext cx="1917433" cy="455959"/>
            <a:chOff x="1156109" y="7269201"/>
            <a:chExt cx="1917433" cy="455959"/>
          </a:xfrm>
        </p:grpSpPr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64200DC9-B89F-E91D-E984-A7EF26BC57D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103" y="7269201"/>
              <a:ext cx="1653446" cy="45595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B9B8D98-DADE-48C4-AFEF-22CFB4011C3D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156109" y="7298495"/>
              <a:ext cx="19174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NM precursors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C686A2E-885E-4CE5-CE72-C0869DF4035D}"/>
              </a:ext>
            </a:extLst>
          </p:cNvPr>
          <p:cNvGrpSpPr/>
          <p:nvPr/>
        </p:nvGrpSpPr>
        <p:grpSpPr>
          <a:xfrm>
            <a:off x="3891139" y="9431892"/>
            <a:ext cx="1917433" cy="455959"/>
            <a:chOff x="1156109" y="7269201"/>
            <a:chExt cx="1917433" cy="455959"/>
          </a:xfrm>
        </p:grpSpPr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B2215472-50C6-4E79-E870-F0C687C3FA2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103" y="7269201"/>
              <a:ext cx="1653446" cy="45595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0A1F0435-D044-1445-5D23-740761428B9D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156109" y="7298495"/>
              <a:ext cx="19174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NM precursors</a:t>
              </a:r>
              <a:endParaRPr lang="en-GB" baseline="-25000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6961BD1-44A0-1ED8-74D6-ECF2EC8FF551}"/>
              </a:ext>
            </a:extLst>
          </p:cNvPr>
          <p:cNvGrpSpPr/>
          <p:nvPr/>
        </p:nvGrpSpPr>
        <p:grpSpPr>
          <a:xfrm>
            <a:off x="3891139" y="13675092"/>
            <a:ext cx="1917433" cy="455959"/>
            <a:chOff x="1156109" y="7269201"/>
            <a:chExt cx="1917433" cy="455959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29658A72-25EB-6D0F-9AF8-88344EE0089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103" y="7269201"/>
              <a:ext cx="1653446" cy="45595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56CADDFD-3A97-F34A-BAF6-7A415B67F341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156109" y="7298495"/>
              <a:ext cx="19174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NM precursors</a:t>
              </a:r>
              <a:endParaRPr lang="en-GB" baseline="-25000" dirty="0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394A4680-726A-79CD-01C3-38A639C4A4F0}"/>
              </a:ext>
            </a:extLst>
          </p:cNvPr>
          <p:cNvGrpSpPr/>
          <p:nvPr/>
        </p:nvGrpSpPr>
        <p:grpSpPr>
          <a:xfrm>
            <a:off x="7467539" y="17836115"/>
            <a:ext cx="1917433" cy="455959"/>
            <a:chOff x="1156109" y="7269201"/>
            <a:chExt cx="1917433" cy="455959"/>
          </a:xfrm>
        </p:grpSpPr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79887087-75E1-0F11-17BE-F4DB77FF347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103" y="7269201"/>
              <a:ext cx="1653446" cy="45595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397D7867-FBA4-CBDF-A7FA-C8022E56CC0D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156109" y="7298495"/>
              <a:ext cx="19174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EB</a:t>
              </a:r>
              <a:endParaRPr lang="en-GB" baseline="-25000" dirty="0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9BB6230-FBA0-83D8-FA7F-FB1BFD1C2D95}"/>
              </a:ext>
            </a:extLst>
          </p:cNvPr>
          <p:cNvGrpSpPr/>
          <p:nvPr/>
        </p:nvGrpSpPr>
        <p:grpSpPr>
          <a:xfrm>
            <a:off x="3891138" y="17805737"/>
            <a:ext cx="1917433" cy="455959"/>
            <a:chOff x="1156109" y="7269201"/>
            <a:chExt cx="1917433" cy="455959"/>
          </a:xfrm>
        </p:grpSpPr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D3797C82-331D-1097-346F-058FA2F4B27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103" y="7269201"/>
              <a:ext cx="1653446" cy="45595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C32A844-327E-E35C-CDA6-73D452C9D9DF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156109" y="7298495"/>
              <a:ext cx="19174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NM precursors</a:t>
              </a:r>
            </a:p>
          </p:txBody>
        </p:sp>
      </p:grp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CA6BF0EC-5A54-D090-0992-4E7E36096497}"/>
              </a:ext>
            </a:extLst>
          </p:cNvPr>
          <p:cNvCxnSpPr>
            <a:cxnSpLocks noChangeAspect="1"/>
          </p:cNvCxnSpPr>
          <p:nvPr/>
        </p:nvCxnSpPr>
        <p:spPr>
          <a:xfrm>
            <a:off x="5694271" y="4953028"/>
            <a:ext cx="189959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3" name="Group 62">
            <a:extLst>
              <a:ext uri="{FF2B5EF4-FFF2-40B4-BE49-F238E27FC236}">
                <a16:creationId xmlns:a16="http://schemas.microsoft.com/office/drawing/2014/main" id="{410FCA81-7BE5-5D3E-CCE6-1F2CBD0F3F3C}"/>
              </a:ext>
            </a:extLst>
          </p:cNvPr>
          <p:cNvGrpSpPr/>
          <p:nvPr/>
        </p:nvGrpSpPr>
        <p:grpSpPr>
          <a:xfrm>
            <a:off x="5937569" y="4469610"/>
            <a:ext cx="1567002" cy="923330"/>
            <a:chOff x="2523457" y="7310885"/>
            <a:chExt cx="1567002" cy="923330"/>
          </a:xfrm>
        </p:grpSpPr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CF0F124C-BCAD-D355-CEB5-1B683C052C6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23457" y="7398957"/>
              <a:ext cx="1368497" cy="756755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F7B30ABC-04F5-CDA0-715E-574C9A8DC111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2527901" y="7310885"/>
              <a:ext cx="1562558" cy="923330"/>
            </a:xfrm>
            <a:prstGeom prst="rect">
              <a:avLst/>
            </a:prstGeom>
            <a:solidFill>
              <a:schemeClr val="accent6"/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/>
                <a:t>Synthesis – optimized in ASINA</a:t>
              </a:r>
            </a:p>
          </p:txBody>
        </p:sp>
      </p:grp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369A2970-5C21-8750-EB0F-820D45A01DEB}"/>
              </a:ext>
            </a:extLst>
          </p:cNvPr>
          <p:cNvCxnSpPr>
            <a:cxnSpLocks noChangeAspect="1"/>
          </p:cNvCxnSpPr>
          <p:nvPr/>
        </p:nvCxnSpPr>
        <p:spPr>
          <a:xfrm>
            <a:off x="5691414" y="7229191"/>
            <a:ext cx="189959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53A0E5BB-F2E6-2D0B-998B-EFC8C4D6C764}"/>
              </a:ext>
            </a:extLst>
          </p:cNvPr>
          <p:cNvCxnSpPr>
            <a:cxnSpLocks noChangeAspect="1"/>
          </p:cNvCxnSpPr>
          <p:nvPr/>
        </p:nvCxnSpPr>
        <p:spPr>
          <a:xfrm>
            <a:off x="5691414" y="9677276"/>
            <a:ext cx="189959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1215F902-4377-7E8F-0095-6B97B731C0CE}"/>
              </a:ext>
            </a:extLst>
          </p:cNvPr>
          <p:cNvSpPr>
            <a:spLocks noChangeAspect="1"/>
          </p:cNvSpPr>
          <p:nvPr/>
        </p:nvSpPr>
        <p:spPr>
          <a:xfrm>
            <a:off x="5714957" y="9487509"/>
            <a:ext cx="1591112" cy="98066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4A9D46E-C5A1-C710-ECDB-55CA60A3D0C1}"/>
              </a:ext>
            </a:extLst>
          </p:cNvPr>
          <p:cNvSpPr txBox="1">
            <a:spLocks noChangeAspect="1"/>
          </p:cNvSpPr>
          <p:nvPr/>
        </p:nvSpPr>
        <p:spPr>
          <a:xfrm>
            <a:off x="5691415" y="9487510"/>
            <a:ext cx="15253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Synthesis – NPs encapsulation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CF3FE16-F05A-F93F-0E6C-097C62EBE952}"/>
              </a:ext>
            </a:extLst>
          </p:cNvPr>
          <p:cNvCxnSpPr>
            <a:cxnSpLocks noChangeAspect="1"/>
          </p:cNvCxnSpPr>
          <p:nvPr/>
        </p:nvCxnSpPr>
        <p:spPr>
          <a:xfrm>
            <a:off x="5676505" y="13895055"/>
            <a:ext cx="189959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91E30ABC-2D75-28D5-58E5-7D611127F967}"/>
              </a:ext>
            </a:extLst>
          </p:cNvPr>
          <p:cNvSpPr>
            <a:spLocks noChangeAspect="1"/>
          </p:cNvSpPr>
          <p:nvPr/>
        </p:nvSpPr>
        <p:spPr>
          <a:xfrm>
            <a:off x="5922662" y="13705288"/>
            <a:ext cx="1368497" cy="392424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3293635-EF31-3A69-EE93-A81C741C1F4E}"/>
              </a:ext>
            </a:extLst>
          </p:cNvPr>
          <p:cNvSpPr txBox="1">
            <a:spLocks noChangeAspect="1"/>
          </p:cNvSpPr>
          <p:nvPr/>
        </p:nvSpPr>
        <p:spPr>
          <a:xfrm>
            <a:off x="6013628" y="13730692"/>
            <a:ext cx="1152000" cy="27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Synthesis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34F2E58E-2621-993C-B086-F6CED67CC694}"/>
              </a:ext>
            </a:extLst>
          </p:cNvPr>
          <p:cNvCxnSpPr>
            <a:cxnSpLocks noChangeAspect="1"/>
          </p:cNvCxnSpPr>
          <p:nvPr/>
        </p:nvCxnSpPr>
        <p:spPr>
          <a:xfrm>
            <a:off x="5691414" y="18036282"/>
            <a:ext cx="189959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D498BB0-E8B4-67B9-B7A2-ACA4F2526E48}"/>
              </a:ext>
            </a:extLst>
          </p:cNvPr>
          <p:cNvSpPr>
            <a:spLocks noChangeAspect="1"/>
          </p:cNvSpPr>
          <p:nvPr/>
        </p:nvSpPr>
        <p:spPr>
          <a:xfrm>
            <a:off x="5937571" y="17846515"/>
            <a:ext cx="1368497" cy="392424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7E15106-249D-51AF-6051-E53C174B80BF}"/>
              </a:ext>
            </a:extLst>
          </p:cNvPr>
          <p:cNvSpPr txBox="1">
            <a:spLocks noChangeAspect="1"/>
          </p:cNvSpPr>
          <p:nvPr/>
        </p:nvSpPr>
        <p:spPr>
          <a:xfrm>
            <a:off x="6079337" y="17846516"/>
            <a:ext cx="156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Synthesis</a:t>
            </a:r>
          </a:p>
        </p:txBody>
      </p:sp>
      <p:grpSp>
        <p:nvGrpSpPr>
          <p:cNvPr id="448" name="Group 447">
            <a:extLst>
              <a:ext uri="{FF2B5EF4-FFF2-40B4-BE49-F238E27FC236}">
                <a16:creationId xmlns:a16="http://schemas.microsoft.com/office/drawing/2014/main" id="{279A8B9F-8660-37F1-6827-9A3048275AE8}"/>
              </a:ext>
            </a:extLst>
          </p:cNvPr>
          <p:cNvGrpSpPr/>
          <p:nvPr/>
        </p:nvGrpSpPr>
        <p:grpSpPr>
          <a:xfrm>
            <a:off x="5939791" y="6742453"/>
            <a:ext cx="1567002" cy="923330"/>
            <a:chOff x="2523457" y="7310885"/>
            <a:chExt cx="1567002" cy="923330"/>
          </a:xfrm>
        </p:grpSpPr>
        <p:sp>
          <p:nvSpPr>
            <p:cNvPr id="449" name="Rectangle: Rounded Corners 448">
              <a:extLst>
                <a:ext uri="{FF2B5EF4-FFF2-40B4-BE49-F238E27FC236}">
                  <a16:creationId xmlns:a16="http://schemas.microsoft.com/office/drawing/2014/main" id="{D9A7DA6A-A0BD-1901-5A34-8CBD2D0A6A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23457" y="7398957"/>
              <a:ext cx="1368497" cy="756755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0" name="TextBox 449">
              <a:extLst>
                <a:ext uri="{FF2B5EF4-FFF2-40B4-BE49-F238E27FC236}">
                  <a16:creationId xmlns:a16="http://schemas.microsoft.com/office/drawing/2014/main" id="{33C07C1A-57A7-CAB9-2310-8D7D4F77F5DA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2527901" y="7310885"/>
              <a:ext cx="1562558" cy="923330"/>
            </a:xfrm>
            <a:prstGeom prst="rect">
              <a:avLst/>
            </a:prstGeom>
            <a:solidFill>
              <a:schemeClr val="accent6"/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/>
                <a:t>Synthesis – optimized in ASINA</a:t>
              </a:r>
            </a:p>
          </p:txBody>
        </p:sp>
      </p:grpSp>
      <p:grpSp>
        <p:nvGrpSpPr>
          <p:cNvPr id="451" name="Group 450">
            <a:extLst>
              <a:ext uri="{FF2B5EF4-FFF2-40B4-BE49-F238E27FC236}">
                <a16:creationId xmlns:a16="http://schemas.microsoft.com/office/drawing/2014/main" id="{1FEBB6A9-4650-D603-2327-35B82B9BE51B}"/>
              </a:ext>
            </a:extLst>
          </p:cNvPr>
          <p:cNvGrpSpPr/>
          <p:nvPr/>
        </p:nvGrpSpPr>
        <p:grpSpPr>
          <a:xfrm>
            <a:off x="7472489" y="11283180"/>
            <a:ext cx="1917433" cy="1213836"/>
            <a:chOff x="1156109" y="7269201"/>
            <a:chExt cx="1917433" cy="675625"/>
          </a:xfrm>
        </p:grpSpPr>
        <p:sp>
          <p:nvSpPr>
            <p:cNvPr id="452" name="Rectangle: Rounded Corners 451">
              <a:extLst>
                <a:ext uri="{FF2B5EF4-FFF2-40B4-BE49-F238E27FC236}">
                  <a16:creationId xmlns:a16="http://schemas.microsoft.com/office/drawing/2014/main" id="{FF2DFE4E-95BE-73BE-B60B-E1043AB21E4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103" y="7269201"/>
              <a:ext cx="1653446" cy="45595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3" name="TextBox 452">
              <a:extLst>
                <a:ext uri="{FF2B5EF4-FFF2-40B4-BE49-F238E27FC236}">
                  <a16:creationId xmlns:a16="http://schemas.microsoft.com/office/drawing/2014/main" id="{C1E02E20-1540-4946-45D6-591CC0BC3BED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156109" y="7298495"/>
              <a:ext cx="191743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Bio-SiO</a:t>
              </a:r>
              <a:r>
                <a:rPr lang="en-GB" baseline="-25000" dirty="0"/>
                <a:t>2</a:t>
              </a:r>
              <a:r>
                <a:rPr lang="en-GB" dirty="0"/>
                <a:t> NPs + active ingredient</a:t>
              </a:r>
              <a:endParaRPr lang="en-GB" baseline="-25000" dirty="0"/>
            </a:p>
          </p:txBody>
        </p:sp>
      </p:grpSp>
      <p:grpSp>
        <p:nvGrpSpPr>
          <p:cNvPr id="454" name="Group 453">
            <a:extLst>
              <a:ext uri="{FF2B5EF4-FFF2-40B4-BE49-F238E27FC236}">
                <a16:creationId xmlns:a16="http://schemas.microsoft.com/office/drawing/2014/main" id="{18435126-7117-CEAC-179F-7BA0D02BBF5F}"/>
              </a:ext>
            </a:extLst>
          </p:cNvPr>
          <p:cNvGrpSpPr/>
          <p:nvPr/>
        </p:nvGrpSpPr>
        <p:grpSpPr>
          <a:xfrm>
            <a:off x="3896088" y="11283180"/>
            <a:ext cx="1917433" cy="455959"/>
            <a:chOff x="1156109" y="7269201"/>
            <a:chExt cx="1917433" cy="455959"/>
          </a:xfrm>
        </p:grpSpPr>
        <p:sp>
          <p:nvSpPr>
            <p:cNvPr id="456" name="Rectangle: Rounded Corners 455">
              <a:extLst>
                <a:ext uri="{FF2B5EF4-FFF2-40B4-BE49-F238E27FC236}">
                  <a16:creationId xmlns:a16="http://schemas.microsoft.com/office/drawing/2014/main" id="{730A048D-78C3-CF24-78BB-B78EC1D4DC5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103" y="7269201"/>
              <a:ext cx="1653446" cy="45595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8" name="TextBox 457">
              <a:extLst>
                <a:ext uri="{FF2B5EF4-FFF2-40B4-BE49-F238E27FC236}">
                  <a16:creationId xmlns:a16="http://schemas.microsoft.com/office/drawing/2014/main" id="{5D0E85AC-2961-9FCE-2AE8-9F8E15D300EE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156109" y="7298495"/>
              <a:ext cx="19174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NM precursors</a:t>
              </a:r>
              <a:endParaRPr lang="en-GB" baseline="-25000" dirty="0"/>
            </a:p>
          </p:txBody>
        </p:sp>
      </p:grpSp>
      <p:cxnSp>
        <p:nvCxnSpPr>
          <p:cNvPr id="459" name="Straight Arrow Connector 458">
            <a:extLst>
              <a:ext uri="{FF2B5EF4-FFF2-40B4-BE49-F238E27FC236}">
                <a16:creationId xmlns:a16="http://schemas.microsoft.com/office/drawing/2014/main" id="{44411CD9-5FA8-5143-BEDC-6BAA1E3F324D}"/>
              </a:ext>
            </a:extLst>
          </p:cNvPr>
          <p:cNvCxnSpPr>
            <a:cxnSpLocks noChangeAspect="1"/>
          </p:cNvCxnSpPr>
          <p:nvPr/>
        </p:nvCxnSpPr>
        <p:spPr>
          <a:xfrm>
            <a:off x="5696363" y="11528564"/>
            <a:ext cx="189959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62" name="Group 461">
            <a:extLst>
              <a:ext uri="{FF2B5EF4-FFF2-40B4-BE49-F238E27FC236}">
                <a16:creationId xmlns:a16="http://schemas.microsoft.com/office/drawing/2014/main" id="{93B41BD0-6AD3-1E78-A5A7-51F569ADF812}"/>
              </a:ext>
            </a:extLst>
          </p:cNvPr>
          <p:cNvGrpSpPr/>
          <p:nvPr/>
        </p:nvGrpSpPr>
        <p:grpSpPr>
          <a:xfrm>
            <a:off x="7451177" y="15581023"/>
            <a:ext cx="1949517" cy="455959"/>
            <a:chOff x="1140067" y="7269201"/>
            <a:chExt cx="1949517" cy="455959"/>
          </a:xfrm>
        </p:grpSpPr>
        <p:sp>
          <p:nvSpPr>
            <p:cNvPr id="463" name="Rectangle: Rounded Corners 462">
              <a:extLst>
                <a:ext uri="{FF2B5EF4-FFF2-40B4-BE49-F238E27FC236}">
                  <a16:creationId xmlns:a16="http://schemas.microsoft.com/office/drawing/2014/main" id="{12D80B69-8FB6-5B15-C2D6-EC2EDACE551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103" y="7269201"/>
              <a:ext cx="1653446" cy="45595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4" name="TextBox 463">
              <a:extLst>
                <a:ext uri="{FF2B5EF4-FFF2-40B4-BE49-F238E27FC236}">
                  <a16:creationId xmlns:a16="http://schemas.microsoft.com/office/drawing/2014/main" id="{F902EA1B-4F20-347C-1A85-1FAAB5D9A06D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140067" y="7324666"/>
              <a:ext cx="194951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/>
                <a:t>Bio-SiO</a:t>
              </a:r>
              <a:r>
                <a:rPr lang="en-GB" sz="1600" baseline="-25000" dirty="0"/>
                <a:t>2</a:t>
              </a:r>
              <a:r>
                <a:rPr lang="en-GB" sz="1600" dirty="0"/>
                <a:t>@TiO</a:t>
              </a:r>
              <a:r>
                <a:rPr lang="en-GB" sz="1600" baseline="-25000" dirty="0"/>
                <a:t>2 </a:t>
              </a:r>
              <a:r>
                <a:rPr lang="en-GB" sz="1600" dirty="0"/>
                <a:t>NPs</a:t>
              </a:r>
              <a:endParaRPr lang="en-GB" sz="1600" baseline="-25000" dirty="0"/>
            </a:p>
          </p:txBody>
        </p:sp>
      </p:grpSp>
      <p:grpSp>
        <p:nvGrpSpPr>
          <p:cNvPr id="465" name="Group 464">
            <a:extLst>
              <a:ext uri="{FF2B5EF4-FFF2-40B4-BE49-F238E27FC236}">
                <a16:creationId xmlns:a16="http://schemas.microsoft.com/office/drawing/2014/main" id="{CFF13468-F551-3F72-5EA2-41E4E6B144FA}"/>
              </a:ext>
            </a:extLst>
          </p:cNvPr>
          <p:cNvGrpSpPr/>
          <p:nvPr/>
        </p:nvGrpSpPr>
        <p:grpSpPr>
          <a:xfrm>
            <a:off x="3890818" y="15581023"/>
            <a:ext cx="1917433" cy="455959"/>
            <a:chOff x="1156109" y="7269201"/>
            <a:chExt cx="1917433" cy="455959"/>
          </a:xfrm>
        </p:grpSpPr>
        <p:sp>
          <p:nvSpPr>
            <p:cNvPr id="466" name="Rectangle: Rounded Corners 465">
              <a:extLst>
                <a:ext uri="{FF2B5EF4-FFF2-40B4-BE49-F238E27FC236}">
                  <a16:creationId xmlns:a16="http://schemas.microsoft.com/office/drawing/2014/main" id="{C15BCBF0-14F0-4CE9-F385-BD64D782171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103" y="7269201"/>
              <a:ext cx="1653446" cy="45595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7" name="TextBox 466">
              <a:extLst>
                <a:ext uri="{FF2B5EF4-FFF2-40B4-BE49-F238E27FC236}">
                  <a16:creationId xmlns:a16="http://schemas.microsoft.com/office/drawing/2014/main" id="{65A2D95A-244C-E5F4-24C8-46893AC3C355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156109" y="7298495"/>
              <a:ext cx="19174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NM precursors</a:t>
              </a:r>
              <a:endParaRPr lang="en-GB" baseline="-25000" dirty="0"/>
            </a:p>
          </p:txBody>
        </p:sp>
      </p:grpSp>
      <p:cxnSp>
        <p:nvCxnSpPr>
          <p:cNvPr id="470" name="Straight Arrow Connector 469">
            <a:extLst>
              <a:ext uri="{FF2B5EF4-FFF2-40B4-BE49-F238E27FC236}">
                <a16:creationId xmlns:a16="http://schemas.microsoft.com/office/drawing/2014/main" id="{4A48CA95-EC5B-2980-D1A4-8F6614CB443D}"/>
              </a:ext>
            </a:extLst>
          </p:cNvPr>
          <p:cNvCxnSpPr>
            <a:cxnSpLocks noChangeAspect="1"/>
          </p:cNvCxnSpPr>
          <p:nvPr/>
        </p:nvCxnSpPr>
        <p:spPr>
          <a:xfrm>
            <a:off x="5676184" y="15800986"/>
            <a:ext cx="189959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1" name="Rectangle: Rounded Corners 470">
            <a:extLst>
              <a:ext uri="{FF2B5EF4-FFF2-40B4-BE49-F238E27FC236}">
                <a16:creationId xmlns:a16="http://schemas.microsoft.com/office/drawing/2014/main" id="{2722D30F-1ABE-F9B0-8AA6-2561EE32EC22}"/>
              </a:ext>
            </a:extLst>
          </p:cNvPr>
          <p:cNvSpPr>
            <a:spLocks noChangeAspect="1"/>
          </p:cNvSpPr>
          <p:nvPr/>
        </p:nvSpPr>
        <p:spPr>
          <a:xfrm>
            <a:off x="5922341" y="15611219"/>
            <a:ext cx="1368497" cy="39242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2" name="TextBox 471">
            <a:extLst>
              <a:ext uri="{FF2B5EF4-FFF2-40B4-BE49-F238E27FC236}">
                <a16:creationId xmlns:a16="http://schemas.microsoft.com/office/drawing/2014/main" id="{264B10F1-F9AA-1F77-0443-C612966A37C2}"/>
              </a:ext>
            </a:extLst>
          </p:cNvPr>
          <p:cNvSpPr txBox="1">
            <a:spLocks noChangeAspect="1"/>
          </p:cNvSpPr>
          <p:nvPr/>
        </p:nvSpPr>
        <p:spPr>
          <a:xfrm>
            <a:off x="6064107" y="15611220"/>
            <a:ext cx="156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Synthesis</a:t>
            </a:r>
          </a:p>
        </p:txBody>
      </p:sp>
      <p:cxnSp>
        <p:nvCxnSpPr>
          <p:cNvPr id="479" name="Straight Arrow Connector 478">
            <a:extLst>
              <a:ext uri="{FF2B5EF4-FFF2-40B4-BE49-F238E27FC236}">
                <a16:creationId xmlns:a16="http://schemas.microsoft.com/office/drawing/2014/main" id="{E9F60669-2F4C-8F0E-91DA-8487B7B2CBD0}"/>
              </a:ext>
            </a:extLst>
          </p:cNvPr>
          <p:cNvCxnSpPr>
            <a:cxnSpLocks/>
          </p:cNvCxnSpPr>
          <p:nvPr/>
        </p:nvCxnSpPr>
        <p:spPr>
          <a:xfrm>
            <a:off x="9411506" y="4892316"/>
            <a:ext cx="4308404" cy="270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1" name="Straight Arrow Connector 480">
            <a:extLst>
              <a:ext uri="{FF2B5EF4-FFF2-40B4-BE49-F238E27FC236}">
                <a16:creationId xmlns:a16="http://schemas.microsoft.com/office/drawing/2014/main" id="{3501BF7A-19E6-F050-FF9C-F609D6DB8642}"/>
              </a:ext>
            </a:extLst>
          </p:cNvPr>
          <p:cNvCxnSpPr>
            <a:cxnSpLocks/>
            <a:stCxn id="23" idx="3"/>
            <a:endCxn id="346" idx="1"/>
          </p:cNvCxnSpPr>
          <p:nvPr/>
        </p:nvCxnSpPr>
        <p:spPr>
          <a:xfrm>
            <a:off x="9384973" y="7224093"/>
            <a:ext cx="4273374" cy="4267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1682533B-757D-43D5-070F-B32A2D3F2CF7}"/>
              </a:ext>
            </a:extLst>
          </p:cNvPr>
          <p:cNvGrpSpPr/>
          <p:nvPr/>
        </p:nvGrpSpPr>
        <p:grpSpPr>
          <a:xfrm>
            <a:off x="11214905" y="4519048"/>
            <a:ext cx="1810026" cy="647305"/>
            <a:chOff x="2523457" y="7398957"/>
            <a:chExt cx="1810026" cy="756755"/>
          </a:xfrm>
        </p:grpSpPr>
        <p:sp>
          <p:nvSpPr>
            <p:cNvPr id="194" name="Rectangle: Rounded Corners 193">
              <a:extLst>
                <a:ext uri="{FF2B5EF4-FFF2-40B4-BE49-F238E27FC236}">
                  <a16:creationId xmlns:a16="http://schemas.microsoft.com/office/drawing/2014/main" id="{E366B40F-4E8E-3812-BA66-5F84FF75770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23457" y="7398957"/>
              <a:ext cx="1724238" cy="756755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E1623E42-1706-B233-3E82-14410DDCCAE4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2609245" y="7454168"/>
              <a:ext cx="172423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Incorporation </a:t>
              </a:r>
            </a:p>
          </p:txBody>
        </p:sp>
      </p:grp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1392BF07-D1C8-D5F4-EB7F-021DD432D97B}"/>
              </a:ext>
            </a:extLst>
          </p:cNvPr>
          <p:cNvGrpSpPr/>
          <p:nvPr/>
        </p:nvGrpSpPr>
        <p:grpSpPr>
          <a:xfrm>
            <a:off x="11270967" y="7203285"/>
            <a:ext cx="1810026" cy="547841"/>
            <a:chOff x="2523457" y="7398957"/>
            <a:chExt cx="1810026" cy="756755"/>
          </a:xfrm>
        </p:grpSpPr>
        <p:sp>
          <p:nvSpPr>
            <p:cNvPr id="208" name="Rectangle: Rounded Corners 207">
              <a:extLst>
                <a:ext uri="{FF2B5EF4-FFF2-40B4-BE49-F238E27FC236}">
                  <a16:creationId xmlns:a16="http://schemas.microsoft.com/office/drawing/2014/main" id="{6B12A306-2A60-A4F3-A97F-BDA1A955668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23457" y="7398957"/>
              <a:ext cx="1724238" cy="756755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B08A8577-26E4-C549-C062-962400649B70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2609245" y="7454168"/>
              <a:ext cx="172423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Incorporation</a:t>
              </a:r>
            </a:p>
          </p:txBody>
        </p:sp>
      </p:grpSp>
      <p:cxnSp>
        <p:nvCxnSpPr>
          <p:cNvPr id="242" name="Straight Arrow Connector 241">
            <a:extLst>
              <a:ext uri="{FF2B5EF4-FFF2-40B4-BE49-F238E27FC236}">
                <a16:creationId xmlns:a16="http://schemas.microsoft.com/office/drawing/2014/main" id="{9AF103A9-A488-69D7-EE48-8F679C2E6FA9}"/>
              </a:ext>
            </a:extLst>
          </p:cNvPr>
          <p:cNvCxnSpPr>
            <a:cxnSpLocks/>
          </p:cNvCxnSpPr>
          <p:nvPr/>
        </p:nvCxnSpPr>
        <p:spPr>
          <a:xfrm>
            <a:off x="9343863" y="14071485"/>
            <a:ext cx="4407831" cy="3394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6" name="Group 245">
            <a:extLst>
              <a:ext uri="{FF2B5EF4-FFF2-40B4-BE49-F238E27FC236}">
                <a16:creationId xmlns:a16="http://schemas.microsoft.com/office/drawing/2014/main" id="{2445140E-19B8-5FDB-44F5-D16AF7E06CA0}"/>
              </a:ext>
            </a:extLst>
          </p:cNvPr>
          <p:cNvGrpSpPr/>
          <p:nvPr/>
        </p:nvGrpSpPr>
        <p:grpSpPr>
          <a:xfrm>
            <a:off x="11313861" y="13914187"/>
            <a:ext cx="1810026" cy="756755"/>
            <a:chOff x="2523457" y="7398957"/>
            <a:chExt cx="1810026" cy="756755"/>
          </a:xfrm>
        </p:grpSpPr>
        <p:sp>
          <p:nvSpPr>
            <p:cNvPr id="247" name="Rectangle: Rounded Corners 246">
              <a:extLst>
                <a:ext uri="{FF2B5EF4-FFF2-40B4-BE49-F238E27FC236}">
                  <a16:creationId xmlns:a16="http://schemas.microsoft.com/office/drawing/2014/main" id="{833526B3-4B91-0D3D-E183-7BC7DBF74DA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23457" y="7398957"/>
              <a:ext cx="1724238" cy="756755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A7B140F4-597E-7A60-19CC-388D01F84326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2609245" y="7454168"/>
              <a:ext cx="17242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Incorporation – spray coating</a:t>
              </a:r>
            </a:p>
          </p:txBody>
        </p:sp>
      </p:grpSp>
      <p:cxnSp>
        <p:nvCxnSpPr>
          <p:cNvPr id="284" name="Straight Arrow Connector 283">
            <a:extLst>
              <a:ext uri="{FF2B5EF4-FFF2-40B4-BE49-F238E27FC236}">
                <a16:creationId xmlns:a16="http://schemas.microsoft.com/office/drawing/2014/main" id="{0CD30A92-1FCD-AB85-34F3-F98537E3752E}"/>
              </a:ext>
            </a:extLst>
          </p:cNvPr>
          <p:cNvCxnSpPr>
            <a:cxnSpLocks/>
          </p:cNvCxnSpPr>
          <p:nvPr/>
        </p:nvCxnSpPr>
        <p:spPr>
          <a:xfrm>
            <a:off x="9364509" y="15919146"/>
            <a:ext cx="4277459" cy="844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0" name="Group 289">
            <a:extLst>
              <a:ext uri="{FF2B5EF4-FFF2-40B4-BE49-F238E27FC236}">
                <a16:creationId xmlns:a16="http://schemas.microsoft.com/office/drawing/2014/main" id="{9248C476-6490-38B7-5F3F-82169A956AB5}"/>
              </a:ext>
            </a:extLst>
          </p:cNvPr>
          <p:cNvGrpSpPr/>
          <p:nvPr/>
        </p:nvGrpSpPr>
        <p:grpSpPr>
          <a:xfrm>
            <a:off x="11334507" y="15761848"/>
            <a:ext cx="1810026" cy="756755"/>
            <a:chOff x="2523457" y="7398957"/>
            <a:chExt cx="1810026" cy="756755"/>
          </a:xfrm>
        </p:grpSpPr>
        <p:sp>
          <p:nvSpPr>
            <p:cNvPr id="293" name="Rectangle: Rounded Corners 292">
              <a:extLst>
                <a:ext uri="{FF2B5EF4-FFF2-40B4-BE49-F238E27FC236}">
                  <a16:creationId xmlns:a16="http://schemas.microsoft.com/office/drawing/2014/main" id="{8519CA6F-7E43-88A4-46CC-22C6A16EF4D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23457" y="7398957"/>
              <a:ext cx="1724238" cy="756755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E3CBF142-0F1F-3CB5-4780-FBB34C97DACC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2609245" y="7454168"/>
              <a:ext cx="17242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Incorporation – spray coating</a:t>
              </a:r>
            </a:p>
          </p:txBody>
        </p:sp>
      </p:grpSp>
      <p:cxnSp>
        <p:nvCxnSpPr>
          <p:cNvPr id="295" name="Straight Arrow Connector 294">
            <a:extLst>
              <a:ext uri="{FF2B5EF4-FFF2-40B4-BE49-F238E27FC236}">
                <a16:creationId xmlns:a16="http://schemas.microsoft.com/office/drawing/2014/main" id="{6249F36F-F2A4-D719-640A-B66F95C48C03}"/>
              </a:ext>
            </a:extLst>
          </p:cNvPr>
          <p:cNvCxnSpPr>
            <a:cxnSpLocks/>
            <a:endCxn id="441" idx="1"/>
          </p:cNvCxnSpPr>
          <p:nvPr/>
        </p:nvCxnSpPr>
        <p:spPr>
          <a:xfrm flipV="1">
            <a:off x="9328811" y="17875285"/>
            <a:ext cx="4329536" cy="30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7" name="Group 296">
            <a:extLst>
              <a:ext uri="{FF2B5EF4-FFF2-40B4-BE49-F238E27FC236}">
                <a16:creationId xmlns:a16="http://schemas.microsoft.com/office/drawing/2014/main" id="{B5AF31BA-98A2-C7C8-5C0C-9451D51D6F08}"/>
              </a:ext>
            </a:extLst>
          </p:cNvPr>
          <p:cNvGrpSpPr/>
          <p:nvPr/>
        </p:nvGrpSpPr>
        <p:grpSpPr>
          <a:xfrm>
            <a:off x="11314025" y="17499148"/>
            <a:ext cx="1810026" cy="756755"/>
            <a:chOff x="2523457" y="7398957"/>
            <a:chExt cx="1810026" cy="756755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298" name="Rectangle: Rounded Corners 297">
              <a:extLst>
                <a:ext uri="{FF2B5EF4-FFF2-40B4-BE49-F238E27FC236}">
                  <a16:creationId xmlns:a16="http://schemas.microsoft.com/office/drawing/2014/main" id="{32A14A95-1ACF-5A84-F6E6-2D5A2ABBA6B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23457" y="7398957"/>
              <a:ext cx="1724238" cy="75675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DF568344-E80E-7DF3-3975-B89D818AA7FC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2609245" y="7454168"/>
              <a:ext cx="17242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Incorporation – dip coating</a:t>
              </a:r>
            </a:p>
          </p:txBody>
        </p:sp>
      </p:grpSp>
      <p:grpSp>
        <p:nvGrpSpPr>
          <p:cNvPr id="306" name="Group 305">
            <a:extLst>
              <a:ext uri="{FF2B5EF4-FFF2-40B4-BE49-F238E27FC236}">
                <a16:creationId xmlns:a16="http://schemas.microsoft.com/office/drawing/2014/main" id="{2D4CE9E7-6DE0-6075-1AF1-40E075D93A0A}"/>
              </a:ext>
            </a:extLst>
          </p:cNvPr>
          <p:cNvGrpSpPr>
            <a:grpSpLocks noChangeAspect="1"/>
          </p:cNvGrpSpPr>
          <p:nvPr/>
        </p:nvGrpSpPr>
        <p:grpSpPr>
          <a:xfrm>
            <a:off x="7223143" y="18907657"/>
            <a:ext cx="2699222" cy="2308325"/>
            <a:chOff x="3550287" y="5046275"/>
            <a:chExt cx="2331973" cy="1493462"/>
          </a:xfrm>
        </p:grpSpPr>
        <p:sp>
          <p:nvSpPr>
            <p:cNvPr id="307" name="Rectangle: Rounded Corners 306">
              <a:extLst>
                <a:ext uri="{FF2B5EF4-FFF2-40B4-BE49-F238E27FC236}">
                  <a16:creationId xmlns:a16="http://schemas.microsoft.com/office/drawing/2014/main" id="{BBDD39EA-BF61-0D28-D617-1187EC2F3DF5}"/>
                </a:ext>
              </a:extLst>
            </p:cNvPr>
            <p:cNvSpPr/>
            <p:nvPr/>
          </p:nvSpPr>
          <p:spPr>
            <a:xfrm>
              <a:off x="3550287" y="5066886"/>
              <a:ext cx="2331973" cy="146331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8" name="TextBox 307">
              <a:extLst>
                <a:ext uri="{FF2B5EF4-FFF2-40B4-BE49-F238E27FC236}">
                  <a16:creationId xmlns:a16="http://schemas.microsoft.com/office/drawing/2014/main" id="{47E6B39D-7651-2DB3-AE46-7CE19302D706}"/>
                </a:ext>
              </a:extLst>
            </p:cNvPr>
            <p:cNvSpPr txBox="1"/>
            <p:nvPr/>
          </p:nvSpPr>
          <p:spPr>
            <a:xfrm>
              <a:off x="3651735" y="5046275"/>
              <a:ext cx="2126633" cy="14934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Characterisation:</a:t>
              </a:r>
            </a:p>
            <a:p>
              <a:r>
                <a:rPr lang="en-GB" dirty="0"/>
                <a:t>ELS, DLS, TEM, XRD, BET, N</a:t>
              </a:r>
              <a:r>
                <a:rPr lang="en-GB" baseline="-25000" dirty="0"/>
                <a:t>2</a:t>
              </a:r>
              <a:r>
                <a:rPr lang="en-GB" dirty="0"/>
                <a:t> adsorption, ICP-OES, XPS.</a:t>
              </a:r>
            </a:p>
            <a:p>
              <a:r>
                <a:rPr lang="en-GB" dirty="0"/>
                <a:t>Functionality tests:</a:t>
              </a:r>
            </a:p>
            <a:p>
              <a:r>
                <a:rPr lang="en-GB" dirty="0"/>
                <a:t>Antibacterial properties.</a:t>
              </a:r>
            </a:p>
            <a:p>
              <a:r>
                <a:rPr lang="en-GB" dirty="0"/>
                <a:t>Programmed reduction and oxidation.</a:t>
              </a:r>
            </a:p>
          </p:txBody>
        </p:sp>
      </p:grpSp>
      <p:sp>
        <p:nvSpPr>
          <p:cNvPr id="310" name="TextBox 309">
            <a:extLst>
              <a:ext uri="{FF2B5EF4-FFF2-40B4-BE49-F238E27FC236}">
                <a16:creationId xmlns:a16="http://schemas.microsoft.com/office/drawing/2014/main" id="{0A664A22-C581-6503-4A67-EC6BFBABEBF6}"/>
              </a:ext>
            </a:extLst>
          </p:cNvPr>
          <p:cNvSpPr txBox="1">
            <a:spLocks noChangeAspect="1"/>
          </p:cNvSpPr>
          <p:nvPr/>
        </p:nvSpPr>
        <p:spPr>
          <a:xfrm>
            <a:off x="7378767" y="4054283"/>
            <a:ext cx="21133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/>
              <a:t>Case Study 1.1 NMs</a:t>
            </a:r>
          </a:p>
        </p:txBody>
      </p:sp>
      <p:cxnSp>
        <p:nvCxnSpPr>
          <p:cNvPr id="312" name="Straight Arrow Connector 311">
            <a:extLst>
              <a:ext uri="{FF2B5EF4-FFF2-40B4-BE49-F238E27FC236}">
                <a16:creationId xmlns:a16="http://schemas.microsoft.com/office/drawing/2014/main" id="{E90689F8-E429-9B10-2E63-0FFF44357EC1}"/>
              </a:ext>
            </a:extLst>
          </p:cNvPr>
          <p:cNvCxnSpPr>
            <a:cxnSpLocks/>
            <a:stCxn id="309" idx="2"/>
          </p:cNvCxnSpPr>
          <p:nvPr/>
        </p:nvCxnSpPr>
        <p:spPr>
          <a:xfrm flipH="1">
            <a:off x="8425935" y="18697560"/>
            <a:ext cx="5407" cy="22839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3" name="Group 332">
            <a:extLst>
              <a:ext uri="{FF2B5EF4-FFF2-40B4-BE49-F238E27FC236}">
                <a16:creationId xmlns:a16="http://schemas.microsoft.com/office/drawing/2014/main" id="{1784A6B1-1E50-111A-B2FF-AD33CA5C7060}"/>
              </a:ext>
            </a:extLst>
          </p:cNvPr>
          <p:cNvGrpSpPr/>
          <p:nvPr/>
        </p:nvGrpSpPr>
        <p:grpSpPr>
          <a:xfrm>
            <a:off x="13607269" y="4479056"/>
            <a:ext cx="1917433" cy="1158414"/>
            <a:chOff x="1156109" y="7269201"/>
            <a:chExt cx="1917433" cy="675625"/>
          </a:xfrm>
        </p:grpSpPr>
        <p:sp>
          <p:nvSpPr>
            <p:cNvPr id="336" name="Rectangle: Rounded Corners 335">
              <a:extLst>
                <a:ext uri="{FF2B5EF4-FFF2-40B4-BE49-F238E27FC236}">
                  <a16:creationId xmlns:a16="http://schemas.microsoft.com/office/drawing/2014/main" id="{5C804672-3E9E-EE83-8391-C1A76CF3E75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103" y="7269201"/>
              <a:ext cx="1653446" cy="45595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8" name="TextBox 337">
              <a:extLst>
                <a:ext uri="{FF2B5EF4-FFF2-40B4-BE49-F238E27FC236}">
                  <a16:creationId xmlns:a16="http://schemas.microsoft.com/office/drawing/2014/main" id="{5F74AF54-CDA7-6BDC-FDF0-EDE3010D7035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156109" y="7298495"/>
              <a:ext cx="191743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err="1"/>
                <a:t>AgHEC</a:t>
              </a:r>
              <a:r>
                <a:rPr lang="en-GB" dirty="0"/>
                <a:t> fabric SC + DC</a:t>
              </a:r>
            </a:p>
          </p:txBody>
        </p:sp>
      </p:grp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3C3F23D-FA7A-18E0-9A14-AEC0B0159CCD}"/>
              </a:ext>
            </a:extLst>
          </p:cNvPr>
          <p:cNvGrpSpPr/>
          <p:nvPr/>
        </p:nvGrpSpPr>
        <p:grpSpPr>
          <a:xfrm>
            <a:off x="13658347" y="6916808"/>
            <a:ext cx="1917433" cy="1407046"/>
            <a:chOff x="1156109" y="7269201"/>
            <a:chExt cx="1917433" cy="675625"/>
          </a:xfrm>
        </p:grpSpPr>
        <p:sp>
          <p:nvSpPr>
            <p:cNvPr id="345" name="Rectangle: Rounded Corners 344">
              <a:extLst>
                <a:ext uri="{FF2B5EF4-FFF2-40B4-BE49-F238E27FC236}">
                  <a16:creationId xmlns:a16="http://schemas.microsoft.com/office/drawing/2014/main" id="{CE0396D8-8786-17BD-E506-F63DBF04612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103" y="7269201"/>
              <a:ext cx="1653446" cy="45595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7168C9C8-2A7F-3FBD-9A17-15B021624BDD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156109" y="7298495"/>
              <a:ext cx="191743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err="1"/>
                <a:t>AgCUR</a:t>
              </a:r>
              <a:r>
                <a:rPr lang="en-GB" dirty="0"/>
                <a:t> fabric SC + DC</a:t>
              </a:r>
            </a:p>
          </p:txBody>
        </p:sp>
      </p:grpSp>
      <p:grpSp>
        <p:nvGrpSpPr>
          <p:cNvPr id="425" name="Group 424">
            <a:extLst>
              <a:ext uri="{FF2B5EF4-FFF2-40B4-BE49-F238E27FC236}">
                <a16:creationId xmlns:a16="http://schemas.microsoft.com/office/drawing/2014/main" id="{926D3E1E-15DF-FD33-5C84-A7A3D0EB4BC4}"/>
              </a:ext>
            </a:extLst>
          </p:cNvPr>
          <p:cNvGrpSpPr/>
          <p:nvPr/>
        </p:nvGrpSpPr>
        <p:grpSpPr>
          <a:xfrm>
            <a:off x="13658347" y="14113434"/>
            <a:ext cx="1917433" cy="931897"/>
            <a:chOff x="1156109" y="7269201"/>
            <a:chExt cx="1917433" cy="499035"/>
          </a:xfrm>
        </p:grpSpPr>
        <p:sp>
          <p:nvSpPr>
            <p:cNvPr id="426" name="Rectangle: Rounded Corners 425">
              <a:extLst>
                <a:ext uri="{FF2B5EF4-FFF2-40B4-BE49-F238E27FC236}">
                  <a16:creationId xmlns:a16="http://schemas.microsoft.com/office/drawing/2014/main" id="{98458AB5-81AF-AF40-5EE6-8E08087C5D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103" y="7269201"/>
              <a:ext cx="1653446" cy="45595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7" name="TextBox 426">
              <a:extLst>
                <a:ext uri="{FF2B5EF4-FFF2-40B4-BE49-F238E27FC236}">
                  <a16:creationId xmlns:a16="http://schemas.microsoft.com/office/drawing/2014/main" id="{C4841ECC-2712-FAD2-9ADE-19A88FF10535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156109" y="7298495"/>
              <a:ext cx="1917433" cy="4697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SiO</a:t>
              </a:r>
              <a:r>
                <a:rPr lang="en-GB" baseline="-25000" dirty="0"/>
                <a:t>2</a:t>
              </a:r>
              <a:r>
                <a:rPr lang="en-GB" dirty="0"/>
                <a:t>@TiO</a:t>
              </a:r>
              <a:r>
                <a:rPr lang="en-GB" baseline="-25000" dirty="0"/>
                <a:t>2</a:t>
              </a:r>
              <a:r>
                <a:rPr lang="en-GB" dirty="0"/>
                <a:t> fabric SC</a:t>
              </a:r>
            </a:p>
          </p:txBody>
        </p:sp>
      </p:grpSp>
      <p:grpSp>
        <p:nvGrpSpPr>
          <p:cNvPr id="436" name="Group 435">
            <a:extLst>
              <a:ext uri="{FF2B5EF4-FFF2-40B4-BE49-F238E27FC236}">
                <a16:creationId xmlns:a16="http://schemas.microsoft.com/office/drawing/2014/main" id="{8689B8E0-39A9-597C-8CCD-8815A3C710D8}"/>
              </a:ext>
            </a:extLst>
          </p:cNvPr>
          <p:cNvGrpSpPr/>
          <p:nvPr/>
        </p:nvGrpSpPr>
        <p:grpSpPr>
          <a:xfrm>
            <a:off x="13658347" y="15637068"/>
            <a:ext cx="1917433" cy="1019937"/>
            <a:chOff x="1156109" y="7269201"/>
            <a:chExt cx="1917433" cy="499035"/>
          </a:xfrm>
        </p:grpSpPr>
        <p:sp>
          <p:nvSpPr>
            <p:cNvPr id="437" name="Rectangle: Rounded Corners 436">
              <a:extLst>
                <a:ext uri="{FF2B5EF4-FFF2-40B4-BE49-F238E27FC236}">
                  <a16:creationId xmlns:a16="http://schemas.microsoft.com/office/drawing/2014/main" id="{824C8E76-8F14-F6A2-BD0A-D1A98386A3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103" y="7269201"/>
              <a:ext cx="1653446" cy="45595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8" name="TextBox 437">
              <a:extLst>
                <a:ext uri="{FF2B5EF4-FFF2-40B4-BE49-F238E27FC236}">
                  <a16:creationId xmlns:a16="http://schemas.microsoft.com/office/drawing/2014/main" id="{F3F99277-E964-2CC2-71E5-2C51AD07331F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156109" y="7298495"/>
              <a:ext cx="1917433" cy="4697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Bio-SiO</a:t>
              </a:r>
              <a:r>
                <a:rPr lang="en-GB" baseline="-25000" dirty="0"/>
                <a:t>2</a:t>
              </a:r>
              <a:r>
                <a:rPr lang="en-GB" dirty="0"/>
                <a:t>@TiO</a:t>
              </a:r>
              <a:r>
                <a:rPr lang="en-GB" baseline="-25000" dirty="0"/>
                <a:t>2</a:t>
              </a:r>
              <a:r>
                <a:rPr lang="en-GB" dirty="0"/>
                <a:t> fabric SC</a:t>
              </a:r>
            </a:p>
          </p:txBody>
        </p:sp>
      </p:grpSp>
      <p:grpSp>
        <p:nvGrpSpPr>
          <p:cNvPr id="439" name="Group 438">
            <a:extLst>
              <a:ext uri="{FF2B5EF4-FFF2-40B4-BE49-F238E27FC236}">
                <a16:creationId xmlns:a16="http://schemas.microsoft.com/office/drawing/2014/main" id="{F0C99D16-F0C9-DE31-D87F-E357C4ACB9C3}"/>
              </a:ext>
            </a:extLst>
          </p:cNvPr>
          <p:cNvGrpSpPr/>
          <p:nvPr/>
        </p:nvGrpSpPr>
        <p:grpSpPr>
          <a:xfrm>
            <a:off x="13658347" y="17661325"/>
            <a:ext cx="1917433" cy="455959"/>
            <a:chOff x="1156109" y="7269201"/>
            <a:chExt cx="1917433" cy="455959"/>
          </a:xfrm>
        </p:grpSpPr>
        <p:sp>
          <p:nvSpPr>
            <p:cNvPr id="440" name="Rectangle: Rounded Corners 439">
              <a:extLst>
                <a:ext uri="{FF2B5EF4-FFF2-40B4-BE49-F238E27FC236}">
                  <a16:creationId xmlns:a16="http://schemas.microsoft.com/office/drawing/2014/main" id="{3EA02273-42F3-CB47-8243-CDA120CA71B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103" y="7269201"/>
              <a:ext cx="1653446" cy="45595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1" name="TextBox 440">
              <a:extLst>
                <a:ext uri="{FF2B5EF4-FFF2-40B4-BE49-F238E27FC236}">
                  <a16:creationId xmlns:a16="http://schemas.microsoft.com/office/drawing/2014/main" id="{28CE4C1C-BDC8-E578-7F7A-9B5772B5387B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156109" y="7298495"/>
              <a:ext cx="19174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EB fabric DC</a:t>
              </a:r>
              <a:endParaRPr lang="en-GB" baseline="-25000" dirty="0"/>
            </a:p>
          </p:txBody>
        </p:sp>
      </p:grpSp>
      <p:grpSp>
        <p:nvGrpSpPr>
          <p:cNvPr id="446" name="Group 445">
            <a:extLst>
              <a:ext uri="{FF2B5EF4-FFF2-40B4-BE49-F238E27FC236}">
                <a16:creationId xmlns:a16="http://schemas.microsoft.com/office/drawing/2014/main" id="{B029DD43-9EE3-6203-9246-7CD1DCB37A78}"/>
              </a:ext>
            </a:extLst>
          </p:cNvPr>
          <p:cNvGrpSpPr>
            <a:grpSpLocks noChangeAspect="1"/>
          </p:cNvGrpSpPr>
          <p:nvPr/>
        </p:nvGrpSpPr>
        <p:grpSpPr>
          <a:xfrm>
            <a:off x="13422516" y="19992725"/>
            <a:ext cx="2607476" cy="1477328"/>
            <a:chOff x="3550286" y="5036734"/>
            <a:chExt cx="2698821" cy="1477328"/>
          </a:xfrm>
        </p:grpSpPr>
        <p:sp>
          <p:nvSpPr>
            <p:cNvPr id="447" name="Rectangle: Rounded Corners 446">
              <a:extLst>
                <a:ext uri="{FF2B5EF4-FFF2-40B4-BE49-F238E27FC236}">
                  <a16:creationId xmlns:a16="http://schemas.microsoft.com/office/drawing/2014/main" id="{E5994350-7A4B-07A6-4C10-DD273C2DB89B}"/>
                </a:ext>
              </a:extLst>
            </p:cNvPr>
            <p:cNvSpPr/>
            <p:nvPr/>
          </p:nvSpPr>
          <p:spPr>
            <a:xfrm>
              <a:off x="3550287" y="5066886"/>
              <a:ext cx="2441874" cy="1200329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2" name="TextBox 511">
              <a:extLst>
                <a:ext uri="{FF2B5EF4-FFF2-40B4-BE49-F238E27FC236}">
                  <a16:creationId xmlns:a16="http://schemas.microsoft.com/office/drawing/2014/main" id="{046F15AD-3E89-B8D3-6419-6AAEEF888255}"/>
                </a:ext>
              </a:extLst>
            </p:cNvPr>
            <p:cNvSpPr txBox="1"/>
            <p:nvPr/>
          </p:nvSpPr>
          <p:spPr>
            <a:xfrm>
              <a:off x="3550286" y="5036734"/>
              <a:ext cx="2698821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Characterisation:</a:t>
              </a:r>
            </a:p>
            <a:p>
              <a:r>
                <a:rPr lang="en-GB" dirty="0"/>
                <a:t>ICP-OES.</a:t>
              </a:r>
            </a:p>
            <a:p>
              <a:r>
                <a:rPr lang="en-GB" dirty="0"/>
                <a:t>Functionality tests:</a:t>
              </a:r>
            </a:p>
            <a:p>
              <a:r>
                <a:rPr lang="en-GB" dirty="0"/>
                <a:t>Antibacterial properties.</a:t>
              </a:r>
            </a:p>
            <a:p>
              <a:endParaRPr lang="en-GB" dirty="0"/>
            </a:p>
          </p:txBody>
        </p:sp>
      </p:grpSp>
      <p:cxnSp>
        <p:nvCxnSpPr>
          <p:cNvPr id="513" name="Straight Arrow Connector 512">
            <a:extLst>
              <a:ext uri="{FF2B5EF4-FFF2-40B4-BE49-F238E27FC236}">
                <a16:creationId xmlns:a16="http://schemas.microsoft.com/office/drawing/2014/main" id="{2A611E24-02A9-CB90-449A-32C3A0F55A7C}"/>
              </a:ext>
            </a:extLst>
          </p:cNvPr>
          <p:cNvCxnSpPr>
            <a:cxnSpLocks/>
          </p:cNvCxnSpPr>
          <p:nvPr/>
        </p:nvCxnSpPr>
        <p:spPr>
          <a:xfrm>
            <a:off x="14602545" y="19030234"/>
            <a:ext cx="0" cy="96249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6" name="TextBox 515">
            <a:extLst>
              <a:ext uri="{FF2B5EF4-FFF2-40B4-BE49-F238E27FC236}">
                <a16:creationId xmlns:a16="http://schemas.microsoft.com/office/drawing/2014/main" id="{171F4B65-134C-5FD2-F184-3846D1BAB982}"/>
              </a:ext>
            </a:extLst>
          </p:cNvPr>
          <p:cNvSpPr txBox="1">
            <a:spLocks noChangeAspect="1"/>
          </p:cNvSpPr>
          <p:nvPr/>
        </p:nvSpPr>
        <p:spPr>
          <a:xfrm>
            <a:off x="5863161" y="3216495"/>
            <a:ext cx="2113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u="sng" dirty="0"/>
              <a:t>Synthesis</a:t>
            </a:r>
          </a:p>
        </p:txBody>
      </p:sp>
      <p:sp>
        <p:nvSpPr>
          <p:cNvPr id="518" name="TextBox 517">
            <a:extLst>
              <a:ext uri="{FF2B5EF4-FFF2-40B4-BE49-F238E27FC236}">
                <a16:creationId xmlns:a16="http://schemas.microsoft.com/office/drawing/2014/main" id="{B740F356-83AA-78FA-ECCA-B50613FAA799}"/>
              </a:ext>
            </a:extLst>
          </p:cNvPr>
          <p:cNvSpPr txBox="1">
            <a:spLocks noChangeAspect="1"/>
          </p:cNvSpPr>
          <p:nvPr/>
        </p:nvSpPr>
        <p:spPr>
          <a:xfrm>
            <a:off x="12291452" y="3210705"/>
            <a:ext cx="2920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u="sng" dirty="0"/>
              <a:t>Incorporation</a:t>
            </a:r>
          </a:p>
        </p:txBody>
      </p:sp>
      <p:sp>
        <p:nvSpPr>
          <p:cNvPr id="520" name="Rectangle: Rounded Corners 519">
            <a:extLst>
              <a:ext uri="{FF2B5EF4-FFF2-40B4-BE49-F238E27FC236}">
                <a16:creationId xmlns:a16="http://schemas.microsoft.com/office/drawing/2014/main" id="{0BBE0FBB-D0E5-9E1B-89B6-878DC956A1B1}"/>
              </a:ext>
            </a:extLst>
          </p:cNvPr>
          <p:cNvSpPr/>
          <p:nvPr/>
        </p:nvSpPr>
        <p:spPr>
          <a:xfrm>
            <a:off x="3696258" y="8734342"/>
            <a:ext cx="6098066" cy="8062510"/>
          </a:xfrm>
          <a:prstGeom prst="roundRect">
            <a:avLst/>
          </a:prstGeom>
          <a:noFill/>
          <a:ln w="444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23" name="Group 522">
            <a:extLst>
              <a:ext uri="{FF2B5EF4-FFF2-40B4-BE49-F238E27FC236}">
                <a16:creationId xmlns:a16="http://schemas.microsoft.com/office/drawing/2014/main" id="{FE61B3AE-C30B-0E6D-7F7C-78163E4905C2}"/>
              </a:ext>
            </a:extLst>
          </p:cNvPr>
          <p:cNvGrpSpPr/>
          <p:nvPr/>
        </p:nvGrpSpPr>
        <p:grpSpPr>
          <a:xfrm>
            <a:off x="4062797" y="19640936"/>
            <a:ext cx="3223086" cy="1555992"/>
            <a:chOff x="8287098" y="13001629"/>
            <a:chExt cx="4172500" cy="1747699"/>
          </a:xfrm>
        </p:grpSpPr>
        <p:sp>
          <p:nvSpPr>
            <p:cNvPr id="524" name="Rectangle: Rounded Corners 523">
              <a:extLst>
                <a:ext uri="{FF2B5EF4-FFF2-40B4-BE49-F238E27FC236}">
                  <a16:creationId xmlns:a16="http://schemas.microsoft.com/office/drawing/2014/main" id="{A2A9C0C2-ECC1-BBC8-6C35-FABE9025B476}"/>
                </a:ext>
              </a:extLst>
            </p:cNvPr>
            <p:cNvSpPr/>
            <p:nvPr/>
          </p:nvSpPr>
          <p:spPr>
            <a:xfrm>
              <a:off x="8380256" y="13001629"/>
              <a:ext cx="3927329" cy="1348216"/>
            </a:xfrm>
            <a:prstGeom prst="roundRect">
              <a:avLst/>
            </a:prstGeom>
            <a:solidFill>
              <a:srgbClr val="FDD1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525" name="TextBox 524">
              <a:extLst>
                <a:ext uri="{FF2B5EF4-FFF2-40B4-BE49-F238E27FC236}">
                  <a16:creationId xmlns:a16="http://schemas.microsoft.com/office/drawing/2014/main" id="{EB416640-D91A-8D7D-0C81-81D48614DE11}"/>
                </a:ext>
              </a:extLst>
            </p:cNvPr>
            <p:cNvSpPr txBox="1"/>
            <p:nvPr/>
          </p:nvSpPr>
          <p:spPr>
            <a:xfrm>
              <a:off x="8287098" y="13032369"/>
              <a:ext cx="4172500" cy="17169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2800" baseline="-25000" dirty="0"/>
                <a:t>Key decision Factors:</a:t>
              </a:r>
            </a:p>
            <a:p>
              <a:pPr algn="ctr"/>
              <a:r>
                <a:rPr lang="en-GB" sz="2800" baseline="-25000" dirty="0"/>
                <a:t>Ratio </a:t>
              </a:r>
              <a:r>
                <a:rPr lang="en-GB" sz="2800" baseline="-25000" dirty="0" err="1"/>
                <a:t>matrix:active</a:t>
              </a:r>
              <a:r>
                <a:rPr lang="en-GB" sz="2800" baseline="-25000" dirty="0"/>
                <a:t> ingredient</a:t>
              </a:r>
            </a:p>
            <a:p>
              <a:pPr algn="ctr"/>
              <a:r>
                <a:rPr lang="en-GB" sz="2800" baseline="-25000" dirty="0"/>
                <a:t>Active ingredient composition</a:t>
              </a:r>
            </a:p>
          </p:txBody>
        </p:sp>
      </p:grpSp>
      <p:cxnSp>
        <p:nvCxnSpPr>
          <p:cNvPr id="527" name="Connector: Elbow 526">
            <a:extLst>
              <a:ext uri="{FF2B5EF4-FFF2-40B4-BE49-F238E27FC236}">
                <a16:creationId xmlns:a16="http://schemas.microsoft.com/office/drawing/2014/main" id="{42FE4DA7-1164-FE14-7396-E7A2522E3BE8}"/>
              </a:ext>
            </a:extLst>
          </p:cNvPr>
          <p:cNvCxnSpPr>
            <a:cxnSpLocks/>
          </p:cNvCxnSpPr>
          <p:nvPr/>
        </p:nvCxnSpPr>
        <p:spPr>
          <a:xfrm rot="16200000" flipH="1">
            <a:off x="2004208" y="18185275"/>
            <a:ext cx="3922473" cy="316824"/>
          </a:xfrm>
          <a:prstGeom prst="bentConnector3">
            <a:avLst>
              <a:gd name="adj1" fmla="val 100023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2" name="Group 531">
            <a:extLst>
              <a:ext uri="{FF2B5EF4-FFF2-40B4-BE49-F238E27FC236}">
                <a16:creationId xmlns:a16="http://schemas.microsoft.com/office/drawing/2014/main" id="{F4B574FA-2BD1-02B3-D025-B03512BDA263}"/>
              </a:ext>
            </a:extLst>
          </p:cNvPr>
          <p:cNvGrpSpPr/>
          <p:nvPr/>
        </p:nvGrpSpPr>
        <p:grpSpPr>
          <a:xfrm>
            <a:off x="18140656" y="6176725"/>
            <a:ext cx="4822354" cy="2544920"/>
            <a:chOff x="8380256" y="13001629"/>
            <a:chExt cx="6242859" cy="1448221"/>
          </a:xfrm>
        </p:grpSpPr>
        <p:sp>
          <p:nvSpPr>
            <p:cNvPr id="533" name="Rectangle: Rounded Corners 532">
              <a:extLst>
                <a:ext uri="{FF2B5EF4-FFF2-40B4-BE49-F238E27FC236}">
                  <a16:creationId xmlns:a16="http://schemas.microsoft.com/office/drawing/2014/main" id="{6C8F7400-9C87-056F-50A1-6D8EA237067C}"/>
                </a:ext>
              </a:extLst>
            </p:cNvPr>
            <p:cNvSpPr/>
            <p:nvPr/>
          </p:nvSpPr>
          <p:spPr>
            <a:xfrm>
              <a:off x="8380256" y="13001629"/>
              <a:ext cx="6242859" cy="1448221"/>
            </a:xfrm>
            <a:prstGeom prst="roundRect">
              <a:avLst/>
            </a:prstGeom>
            <a:solidFill>
              <a:srgbClr val="FDD1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534" name="TextBox 533">
              <a:extLst>
                <a:ext uri="{FF2B5EF4-FFF2-40B4-BE49-F238E27FC236}">
                  <a16:creationId xmlns:a16="http://schemas.microsoft.com/office/drawing/2014/main" id="{3EDD3F16-6F22-30A5-6CC4-D1EC5C7099FE}"/>
                </a:ext>
              </a:extLst>
            </p:cNvPr>
            <p:cNvSpPr txBox="1"/>
            <p:nvPr/>
          </p:nvSpPr>
          <p:spPr>
            <a:xfrm>
              <a:off x="8526980" y="13059780"/>
              <a:ext cx="5869734" cy="11968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2800" baseline="-25000" dirty="0"/>
                <a:t>Key decision Factors – Spray Coating:</a:t>
              </a:r>
            </a:p>
            <a:p>
              <a:r>
                <a:rPr lang="en-GB" sz="2800" baseline="-25000" dirty="0"/>
                <a:t>1) flow rate/belt speed</a:t>
              </a:r>
            </a:p>
            <a:p>
              <a:r>
                <a:rPr lang="en-GB" sz="2800" baseline="-25000" dirty="0"/>
                <a:t>2) nozzle distance</a:t>
              </a:r>
            </a:p>
            <a:p>
              <a:r>
                <a:rPr lang="en-GB" sz="2800" baseline="-25000" dirty="0"/>
                <a:t>3) nanomaterials concentration</a:t>
              </a:r>
            </a:p>
            <a:p>
              <a:endParaRPr lang="en-GB" sz="2800" baseline="-25000" dirty="0"/>
            </a:p>
            <a:p>
              <a:r>
                <a:rPr lang="en-GB" sz="2800" baseline="-25000" dirty="0"/>
                <a:t>4) curing temperature</a:t>
              </a:r>
            </a:p>
            <a:p>
              <a:r>
                <a:rPr lang="en-GB" sz="2800" baseline="-25000" dirty="0"/>
                <a:t>5) curing time</a:t>
              </a:r>
            </a:p>
          </p:txBody>
        </p:sp>
      </p:grpSp>
      <p:grpSp>
        <p:nvGrpSpPr>
          <p:cNvPr id="535" name="Group 534">
            <a:extLst>
              <a:ext uri="{FF2B5EF4-FFF2-40B4-BE49-F238E27FC236}">
                <a16:creationId xmlns:a16="http://schemas.microsoft.com/office/drawing/2014/main" id="{C0629B97-79C8-DB18-DC0E-CC388E8E720F}"/>
              </a:ext>
            </a:extLst>
          </p:cNvPr>
          <p:cNvGrpSpPr/>
          <p:nvPr/>
        </p:nvGrpSpPr>
        <p:grpSpPr>
          <a:xfrm>
            <a:off x="18187993" y="9336267"/>
            <a:ext cx="4822354" cy="2471933"/>
            <a:chOff x="8380256" y="13001628"/>
            <a:chExt cx="6242859" cy="1763007"/>
          </a:xfrm>
        </p:grpSpPr>
        <p:sp>
          <p:nvSpPr>
            <p:cNvPr id="536" name="Rectangle: Rounded Corners 535">
              <a:extLst>
                <a:ext uri="{FF2B5EF4-FFF2-40B4-BE49-F238E27FC236}">
                  <a16:creationId xmlns:a16="http://schemas.microsoft.com/office/drawing/2014/main" id="{A6CD8701-FB66-FCFF-EEF4-48520A03F9D1}"/>
                </a:ext>
              </a:extLst>
            </p:cNvPr>
            <p:cNvSpPr/>
            <p:nvPr/>
          </p:nvSpPr>
          <p:spPr>
            <a:xfrm>
              <a:off x="8380256" y="13001628"/>
              <a:ext cx="6242859" cy="1691633"/>
            </a:xfrm>
            <a:prstGeom prst="roundRect">
              <a:avLst/>
            </a:prstGeom>
            <a:solidFill>
              <a:srgbClr val="FDD1D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537" name="TextBox 536">
              <a:extLst>
                <a:ext uri="{FF2B5EF4-FFF2-40B4-BE49-F238E27FC236}">
                  <a16:creationId xmlns:a16="http://schemas.microsoft.com/office/drawing/2014/main" id="{391395B4-811B-507E-A931-806141A81911}"/>
                </a:ext>
              </a:extLst>
            </p:cNvPr>
            <p:cNvSpPr txBox="1"/>
            <p:nvPr/>
          </p:nvSpPr>
          <p:spPr>
            <a:xfrm>
              <a:off x="8526980" y="13059780"/>
              <a:ext cx="5869734" cy="1704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2800" baseline="-25000" dirty="0"/>
                <a:t>Key decision Factors – Dip Coating:</a:t>
              </a:r>
            </a:p>
            <a:p>
              <a:r>
                <a:rPr lang="en-GB" sz="2800" baseline="-25000" dirty="0"/>
                <a:t>1) soaking time</a:t>
              </a:r>
            </a:p>
            <a:p>
              <a:r>
                <a:rPr lang="en-GB" sz="2800" baseline="-25000" dirty="0"/>
                <a:t>2) number of impregnation steps - discrete</a:t>
              </a:r>
            </a:p>
            <a:p>
              <a:r>
                <a:rPr lang="en-GB" sz="2800" baseline="-25000" dirty="0"/>
                <a:t>3) nanomaterials concentration</a:t>
              </a:r>
            </a:p>
            <a:p>
              <a:endParaRPr lang="en-GB" sz="2800" baseline="-25000" dirty="0"/>
            </a:p>
            <a:p>
              <a:r>
                <a:rPr lang="en-GB" sz="2800" baseline="-25000" dirty="0"/>
                <a:t>4) curing temperature</a:t>
              </a:r>
            </a:p>
            <a:p>
              <a:r>
                <a:rPr lang="en-GB" sz="2800" baseline="-25000" dirty="0"/>
                <a:t>5) curing time</a:t>
              </a:r>
            </a:p>
            <a:p>
              <a:endParaRPr lang="en-GB" sz="2800" baseline="-25000" dirty="0"/>
            </a:p>
          </p:txBody>
        </p:sp>
      </p:grpSp>
      <p:grpSp>
        <p:nvGrpSpPr>
          <p:cNvPr id="257" name="Group 19">
            <a:extLst>
              <a:ext uri="{FF2B5EF4-FFF2-40B4-BE49-F238E27FC236}">
                <a16:creationId xmlns:a16="http://schemas.microsoft.com/office/drawing/2014/main" id="{2539AB89-9F5F-4552-BF76-4C4EC5A3FD6F}"/>
              </a:ext>
            </a:extLst>
          </p:cNvPr>
          <p:cNvGrpSpPr/>
          <p:nvPr/>
        </p:nvGrpSpPr>
        <p:grpSpPr>
          <a:xfrm>
            <a:off x="7454840" y="5920136"/>
            <a:ext cx="1917433" cy="455959"/>
            <a:chOff x="1156109" y="7269201"/>
            <a:chExt cx="1917433" cy="455959"/>
          </a:xfrm>
        </p:grpSpPr>
        <p:sp>
          <p:nvSpPr>
            <p:cNvPr id="258" name="Rectangle: Rounded Corners 14">
              <a:extLst>
                <a:ext uri="{FF2B5EF4-FFF2-40B4-BE49-F238E27FC236}">
                  <a16:creationId xmlns:a16="http://schemas.microsoft.com/office/drawing/2014/main" id="{9B8535C3-ABFB-4560-9CA3-D5CC63C6F00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103" y="7269201"/>
              <a:ext cx="1653446" cy="45595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9" name="TextBox 18">
              <a:extLst>
                <a:ext uri="{FF2B5EF4-FFF2-40B4-BE49-F238E27FC236}">
                  <a16:creationId xmlns:a16="http://schemas.microsoft.com/office/drawing/2014/main" id="{578BAF0F-1186-4CC6-B60E-84C21794B960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156109" y="7298495"/>
              <a:ext cx="19174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AgHEC_6.4 NPs</a:t>
              </a:r>
            </a:p>
          </p:txBody>
        </p:sp>
      </p:grpSp>
      <p:grpSp>
        <p:nvGrpSpPr>
          <p:cNvPr id="260" name="Group 29">
            <a:extLst>
              <a:ext uri="{FF2B5EF4-FFF2-40B4-BE49-F238E27FC236}">
                <a16:creationId xmlns:a16="http://schemas.microsoft.com/office/drawing/2014/main" id="{4A606125-6291-497A-91A3-019CA9781430}"/>
              </a:ext>
            </a:extLst>
          </p:cNvPr>
          <p:cNvGrpSpPr/>
          <p:nvPr/>
        </p:nvGrpSpPr>
        <p:grpSpPr>
          <a:xfrm>
            <a:off x="3878439" y="5920136"/>
            <a:ext cx="1917433" cy="455959"/>
            <a:chOff x="1156109" y="7269201"/>
            <a:chExt cx="1917433" cy="455959"/>
          </a:xfrm>
        </p:grpSpPr>
        <p:sp>
          <p:nvSpPr>
            <p:cNvPr id="261" name="Rectangle: Rounded Corners 30">
              <a:extLst>
                <a:ext uri="{FF2B5EF4-FFF2-40B4-BE49-F238E27FC236}">
                  <a16:creationId xmlns:a16="http://schemas.microsoft.com/office/drawing/2014/main" id="{9E00CC64-EBD3-4A75-AA84-E818DE04744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103" y="7269201"/>
              <a:ext cx="1653446" cy="45595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2" name="TextBox 31">
              <a:extLst>
                <a:ext uri="{FF2B5EF4-FFF2-40B4-BE49-F238E27FC236}">
                  <a16:creationId xmlns:a16="http://schemas.microsoft.com/office/drawing/2014/main" id="{330DB6BE-56B5-4003-92A2-30C7AE0B4D82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156109" y="7298495"/>
              <a:ext cx="19174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NM precursors</a:t>
              </a:r>
            </a:p>
          </p:txBody>
        </p:sp>
      </p:grpSp>
      <p:cxnSp>
        <p:nvCxnSpPr>
          <p:cNvPr id="263" name="Straight Arrow Connector 47">
            <a:extLst>
              <a:ext uri="{FF2B5EF4-FFF2-40B4-BE49-F238E27FC236}">
                <a16:creationId xmlns:a16="http://schemas.microsoft.com/office/drawing/2014/main" id="{F7C0CF57-FA40-4CC8-8B8A-F27E6CCEFF7F}"/>
              </a:ext>
            </a:extLst>
          </p:cNvPr>
          <p:cNvCxnSpPr>
            <a:cxnSpLocks noChangeAspect="1"/>
          </p:cNvCxnSpPr>
          <p:nvPr/>
        </p:nvCxnSpPr>
        <p:spPr>
          <a:xfrm>
            <a:off x="5681571" y="6159528"/>
            <a:ext cx="189959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64" name="Group 62">
            <a:extLst>
              <a:ext uri="{FF2B5EF4-FFF2-40B4-BE49-F238E27FC236}">
                <a16:creationId xmlns:a16="http://schemas.microsoft.com/office/drawing/2014/main" id="{1FB08D80-7592-4ED6-9765-7F47640B0B2F}"/>
              </a:ext>
            </a:extLst>
          </p:cNvPr>
          <p:cNvGrpSpPr/>
          <p:nvPr/>
        </p:nvGrpSpPr>
        <p:grpSpPr>
          <a:xfrm>
            <a:off x="5924869" y="5676110"/>
            <a:ext cx="1567002" cy="923330"/>
            <a:chOff x="2523457" y="7310885"/>
            <a:chExt cx="1567002" cy="923330"/>
          </a:xfrm>
        </p:grpSpPr>
        <p:sp>
          <p:nvSpPr>
            <p:cNvPr id="265" name="Rectangle: Rounded Corners 48">
              <a:extLst>
                <a:ext uri="{FF2B5EF4-FFF2-40B4-BE49-F238E27FC236}">
                  <a16:creationId xmlns:a16="http://schemas.microsoft.com/office/drawing/2014/main" id="{5A847BC0-9545-4321-AA9F-2D85ED33183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23457" y="7398957"/>
              <a:ext cx="1368497" cy="756755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6" name="TextBox 49">
              <a:extLst>
                <a:ext uri="{FF2B5EF4-FFF2-40B4-BE49-F238E27FC236}">
                  <a16:creationId xmlns:a16="http://schemas.microsoft.com/office/drawing/2014/main" id="{ED49CDEE-6ABD-4B48-AB98-875D8A560522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2527901" y="7310885"/>
              <a:ext cx="1562558" cy="923330"/>
            </a:xfrm>
            <a:prstGeom prst="rect">
              <a:avLst/>
            </a:prstGeom>
            <a:solidFill>
              <a:schemeClr val="accent6"/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/>
                <a:t>Synthesis – optimized in ASINA</a:t>
              </a:r>
            </a:p>
          </p:txBody>
        </p:sp>
      </p:grpSp>
      <p:cxnSp>
        <p:nvCxnSpPr>
          <p:cNvPr id="268" name="Straight Arrow Connector 478">
            <a:extLst>
              <a:ext uri="{FF2B5EF4-FFF2-40B4-BE49-F238E27FC236}">
                <a16:creationId xmlns:a16="http://schemas.microsoft.com/office/drawing/2014/main" id="{5613D1CA-D157-496A-A5A9-863764A265E7}"/>
              </a:ext>
            </a:extLst>
          </p:cNvPr>
          <p:cNvCxnSpPr>
            <a:cxnSpLocks/>
            <a:endCxn id="280" idx="1"/>
          </p:cNvCxnSpPr>
          <p:nvPr/>
        </p:nvCxnSpPr>
        <p:spPr>
          <a:xfrm>
            <a:off x="9240280" y="6120926"/>
            <a:ext cx="4401688" cy="4596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2" name="Group 192">
            <a:extLst>
              <a:ext uri="{FF2B5EF4-FFF2-40B4-BE49-F238E27FC236}">
                <a16:creationId xmlns:a16="http://schemas.microsoft.com/office/drawing/2014/main" id="{D76816D6-3771-48C3-A445-EBAE1C3F99F0}"/>
              </a:ext>
            </a:extLst>
          </p:cNvPr>
          <p:cNvGrpSpPr/>
          <p:nvPr/>
        </p:nvGrpSpPr>
        <p:grpSpPr>
          <a:xfrm>
            <a:off x="11230101" y="6095513"/>
            <a:ext cx="1810026" cy="561163"/>
            <a:chOff x="2523457" y="7398957"/>
            <a:chExt cx="1810026" cy="756755"/>
          </a:xfrm>
        </p:grpSpPr>
        <p:sp>
          <p:nvSpPr>
            <p:cNvPr id="273" name="Rectangle: Rounded Corners 193">
              <a:extLst>
                <a:ext uri="{FF2B5EF4-FFF2-40B4-BE49-F238E27FC236}">
                  <a16:creationId xmlns:a16="http://schemas.microsoft.com/office/drawing/2014/main" id="{16150650-BE59-4A2F-B387-8FD069FC84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23457" y="7398957"/>
              <a:ext cx="1724238" cy="756755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4" name="TextBox 194">
              <a:extLst>
                <a:ext uri="{FF2B5EF4-FFF2-40B4-BE49-F238E27FC236}">
                  <a16:creationId xmlns:a16="http://schemas.microsoft.com/office/drawing/2014/main" id="{C7C7812B-7235-46E1-915E-B62F006A0AD7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2609245" y="7454168"/>
              <a:ext cx="172423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Incorporation </a:t>
              </a:r>
            </a:p>
          </p:txBody>
        </p:sp>
      </p:grpSp>
      <p:grpSp>
        <p:nvGrpSpPr>
          <p:cNvPr id="278" name="Group 332">
            <a:extLst>
              <a:ext uri="{FF2B5EF4-FFF2-40B4-BE49-F238E27FC236}">
                <a16:creationId xmlns:a16="http://schemas.microsoft.com/office/drawing/2014/main" id="{9B05FAD3-A6A0-416E-8B52-C85E389A274A}"/>
              </a:ext>
            </a:extLst>
          </p:cNvPr>
          <p:cNvGrpSpPr/>
          <p:nvPr/>
        </p:nvGrpSpPr>
        <p:grpSpPr>
          <a:xfrm>
            <a:off x="13641968" y="5971201"/>
            <a:ext cx="1917433" cy="1168091"/>
            <a:chOff x="1156109" y="7269201"/>
            <a:chExt cx="1917433" cy="675625"/>
          </a:xfrm>
        </p:grpSpPr>
        <p:sp>
          <p:nvSpPr>
            <p:cNvPr id="279" name="Rectangle: Rounded Corners 335">
              <a:extLst>
                <a:ext uri="{FF2B5EF4-FFF2-40B4-BE49-F238E27FC236}">
                  <a16:creationId xmlns:a16="http://schemas.microsoft.com/office/drawing/2014/main" id="{DEBD8658-ECD4-44D0-97BD-D12CC5BBCE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103" y="7269201"/>
              <a:ext cx="1653446" cy="45595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0" name="TextBox 337">
              <a:extLst>
                <a:ext uri="{FF2B5EF4-FFF2-40B4-BE49-F238E27FC236}">
                  <a16:creationId xmlns:a16="http://schemas.microsoft.com/office/drawing/2014/main" id="{CE4BB2EB-59D0-46DE-A607-2F03CE47235D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1156109" y="7298495"/>
              <a:ext cx="191743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err="1"/>
                <a:t>AgHEC</a:t>
              </a:r>
              <a:r>
                <a:rPr lang="en-GB" dirty="0"/>
                <a:t> fabric SC + DC</a:t>
              </a:r>
            </a:p>
          </p:txBody>
        </p:sp>
      </p:grpSp>
      <p:sp>
        <p:nvSpPr>
          <p:cNvPr id="12" name="Parentesi graffa chiusa 11">
            <a:extLst>
              <a:ext uri="{FF2B5EF4-FFF2-40B4-BE49-F238E27FC236}">
                <a16:creationId xmlns:a16="http://schemas.microsoft.com/office/drawing/2014/main" id="{97F003F1-F818-4FF4-A83C-D20DC890B950}"/>
              </a:ext>
            </a:extLst>
          </p:cNvPr>
          <p:cNvSpPr/>
          <p:nvPr/>
        </p:nvSpPr>
        <p:spPr>
          <a:xfrm>
            <a:off x="21513800" y="6742453"/>
            <a:ext cx="76200" cy="844827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1" name="Parentesi graffa chiusa 280">
            <a:extLst>
              <a:ext uri="{FF2B5EF4-FFF2-40B4-BE49-F238E27FC236}">
                <a16:creationId xmlns:a16="http://schemas.microsoft.com/office/drawing/2014/main" id="{A86D8047-5912-4818-B021-D864815F27E0}"/>
              </a:ext>
            </a:extLst>
          </p:cNvPr>
          <p:cNvSpPr/>
          <p:nvPr/>
        </p:nvSpPr>
        <p:spPr>
          <a:xfrm>
            <a:off x="20611870" y="7745682"/>
            <a:ext cx="76200" cy="684000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2CB1D29B-3627-4F8B-840B-B94ECEC9B60F}"/>
              </a:ext>
            </a:extLst>
          </p:cNvPr>
          <p:cNvSpPr txBox="1"/>
          <p:nvPr/>
        </p:nvSpPr>
        <p:spPr>
          <a:xfrm>
            <a:off x="21682731" y="6985604"/>
            <a:ext cx="1347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/>
              <a:t>deposition</a:t>
            </a:r>
            <a:endParaRPr lang="it-IT" dirty="0"/>
          </a:p>
        </p:txBody>
      </p:sp>
      <p:sp>
        <p:nvSpPr>
          <p:cNvPr id="282" name="CasellaDiTesto 281">
            <a:extLst>
              <a:ext uri="{FF2B5EF4-FFF2-40B4-BE49-F238E27FC236}">
                <a16:creationId xmlns:a16="http://schemas.microsoft.com/office/drawing/2014/main" id="{4D9D247E-4D49-4DFB-9C68-84D53676CAC2}"/>
              </a:ext>
            </a:extLst>
          </p:cNvPr>
          <p:cNvSpPr txBox="1"/>
          <p:nvPr/>
        </p:nvSpPr>
        <p:spPr>
          <a:xfrm>
            <a:off x="20708100" y="7876962"/>
            <a:ext cx="1347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/>
              <a:t>Curing</a:t>
            </a:r>
            <a:r>
              <a:rPr lang="it-IT" dirty="0"/>
              <a:t> stage</a:t>
            </a:r>
          </a:p>
        </p:txBody>
      </p:sp>
      <p:sp>
        <p:nvSpPr>
          <p:cNvPr id="283" name="Parentesi graffa chiusa 282">
            <a:extLst>
              <a:ext uri="{FF2B5EF4-FFF2-40B4-BE49-F238E27FC236}">
                <a16:creationId xmlns:a16="http://schemas.microsoft.com/office/drawing/2014/main" id="{EF1EB7D7-374E-41CC-9851-A4A9CE2614BB}"/>
              </a:ext>
            </a:extLst>
          </p:cNvPr>
          <p:cNvSpPr/>
          <p:nvPr/>
        </p:nvSpPr>
        <p:spPr>
          <a:xfrm>
            <a:off x="22719280" y="9879124"/>
            <a:ext cx="76200" cy="844827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5" name="Parentesi graffa chiusa 284">
            <a:extLst>
              <a:ext uri="{FF2B5EF4-FFF2-40B4-BE49-F238E27FC236}">
                <a16:creationId xmlns:a16="http://schemas.microsoft.com/office/drawing/2014/main" id="{5359FF75-E0AD-433B-B2E1-FF413CE2596D}"/>
              </a:ext>
            </a:extLst>
          </p:cNvPr>
          <p:cNvSpPr/>
          <p:nvPr/>
        </p:nvSpPr>
        <p:spPr>
          <a:xfrm>
            <a:off x="21817350" y="10882353"/>
            <a:ext cx="76200" cy="684000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6" name="CasellaDiTesto 285">
            <a:extLst>
              <a:ext uri="{FF2B5EF4-FFF2-40B4-BE49-F238E27FC236}">
                <a16:creationId xmlns:a16="http://schemas.microsoft.com/office/drawing/2014/main" id="{4683DDFB-9151-4D89-8D60-6BE49F021703}"/>
              </a:ext>
            </a:extLst>
          </p:cNvPr>
          <p:cNvSpPr txBox="1"/>
          <p:nvPr/>
        </p:nvSpPr>
        <p:spPr>
          <a:xfrm>
            <a:off x="22888211" y="10122275"/>
            <a:ext cx="1347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/>
              <a:t>deposition</a:t>
            </a:r>
            <a:endParaRPr lang="it-IT" dirty="0"/>
          </a:p>
        </p:txBody>
      </p:sp>
      <p:sp>
        <p:nvSpPr>
          <p:cNvPr id="291" name="CasellaDiTesto 290">
            <a:extLst>
              <a:ext uri="{FF2B5EF4-FFF2-40B4-BE49-F238E27FC236}">
                <a16:creationId xmlns:a16="http://schemas.microsoft.com/office/drawing/2014/main" id="{AA8BE244-33EB-4713-875E-E5FB2612FB36}"/>
              </a:ext>
            </a:extLst>
          </p:cNvPr>
          <p:cNvSpPr txBox="1"/>
          <p:nvPr/>
        </p:nvSpPr>
        <p:spPr>
          <a:xfrm>
            <a:off x="21913580" y="11013633"/>
            <a:ext cx="1347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/>
              <a:t>Curing</a:t>
            </a:r>
            <a:r>
              <a:rPr lang="it-IT" dirty="0"/>
              <a:t> stage</a:t>
            </a:r>
          </a:p>
        </p:txBody>
      </p:sp>
      <p:sp>
        <p:nvSpPr>
          <p:cNvPr id="2" name="Rettangolo con angoli arrotondati 1">
            <a:extLst>
              <a:ext uri="{FF2B5EF4-FFF2-40B4-BE49-F238E27FC236}">
                <a16:creationId xmlns:a16="http://schemas.microsoft.com/office/drawing/2014/main" id="{10759E45-86B5-4CD4-80D1-065F4A1500D9}"/>
              </a:ext>
            </a:extLst>
          </p:cNvPr>
          <p:cNvSpPr/>
          <p:nvPr/>
        </p:nvSpPr>
        <p:spPr>
          <a:xfrm>
            <a:off x="3807032" y="13360401"/>
            <a:ext cx="5758981" cy="304526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E3D7741-F9C0-444D-B5AF-2B853872396E}"/>
              </a:ext>
            </a:extLst>
          </p:cNvPr>
          <p:cNvSpPr txBox="1"/>
          <p:nvPr/>
        </p:nvSpPr>
        <p:spPr>
          <a:xfrm>
            <a:off x="3968397" y="12886170"/>
            <a:ext cx="5360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FF0000"/>
                </a:solidFill>
              </a:rPr>
              <a:t>Optimization </a:t>
            </a:r>
            <a:r>
              <a:rPr lang="it-IT" sz="2400" b="1" dirty="0" err="1">
                <a:solidFill>
                  <a:srgbClr val="FF0000"/>
                </a:solidFill>
              </a:rPr>
              <a:t>will</a:t>
            </a:r>
            <a:r>
              <a:rPr lang="it-IT" sz="2400" b="1" dirty="0">
                <a:solidFill>
                  <a:srgbClr val="FF0000"/>
                </a:solidFill>
              </a:rPr>
              <a:t> be </a:t>
            </a:r>
            <a:r>
              <a:rPr lang="it-IT" sz="2400" b="1" dirty="0" err="1">
                <a:solidFill>
                  <a:srgbClr val="FF0000"/>
                </a:solidFill>
              </a:rPr>
              <a:t>developed</a:t>
            </a:r>
            <a:r>
              <a:rPr lang="it-IT" sz="2400" b="1" dirty="0">
                <a:solidFill>
                  <a:srgbClr val="FF0000"/>
                </a:solidFill>
              </a:rPr>
              <a:t> in CS2</a:t>
            </a:r>
          </a:p>
        </p:txBody>
      </p:sp>
      <p:sp>
        <p:nvSpPr>
          <p:cNvPr id="168" name="Rettangolo con angoli arrotondati 167">
            <a:extLst>
              <a:ext uri="{FF2B5EF4-FFF2-40B4-BE49-F238E27FC236}">
                <a16:creationId xmlns:a16="http://schemas.microsoft.com/office/drawing/2014/main" id="{42A2ACE0-DD0F-4537-9274-CB6C60DDF53F}"/>
              </a:ext>
            </a:extLst>
          </p:cNvPr>
          <p:cNvSpPr/>
          <p:nvPr/>
        </p:nvSpPr>
        <p:spPr>
          <a:xfrm>
            <a:off x="3843801" y="17599751"/>
            <a:ext cx="5758981" cy="83229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9" name="CasellaDiTesto 168">
            <a:extLst>
              <a:ext uri="{FF2B5EF4-FFF2-40B4-BE49-F238E27FC236}">
                <a16:creationId xmlns:a16="http://schemas.microsoft.com/office/drawing/2014/main" id="{BE08A37C-64A7-421A-82C1-44F2D633BC4F}"/>
              </a:ext>
            </a:extLst>
          </p:cNvPr>
          <p:cNvSpPr txBox="1"/>
          <p:nvPr/>
        </p:nvSpPr>
        <p:spPr>
          <a:xfrm>
            <a:off x="3843801" y="17080753"/>
            <a:ext cx="5360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FF0000"/>
                </a:solidFill>
              </a:rPr>
              <a:t>Optimization </a:t>
            </a:r>
            <a:r>
              <a:rPr lang="it-IT" sz="2400" b="1" dirty="0" err="1">
                <a:solidFill>
                  <a:srgbClr val="FF0000"/>
                </a:solidFill>
              </a:rPr>
              <a:t>will</a:t>
            </a:r>
            <a:r>
              <a:rPr lang="it-IT" sz="2400" b="1" dirty="0">
                <a:solidFill>
                  <a:srgbClr val="FF0000"/>
                </a:solidFill>
              </a:rPr>
              <a:t> be </a:t>
            </a:r>
            <a:r>
              <a:rPr lang="it-IT" sz="2400" b="1" dirty="0" err="1">
                <a:solidFill>
                  <a:srgbClr val="FF0000"/>
                </a:solidFill>
              </a:rPr>
              <a:t>developed</a:t>
            </a:r>
            <a:r>
              <a:rPr lang="it-IT" sz="2400" b="1" dirty="0">
                <a:solidFill>
                  <a:srgbClr val="FF0000"/>
                </a:solidFill>
              </a:rPr>
              <a:t> in CS4</a:t>
            </a:r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B6651C4A-4FCD-4518-B647-5C64588C5B44}"/>
              </a:ext>
            </a:extLst>
          </p:cNvPr>
          <p:cNvSpPr/>
          <p:nvPr/>
        </p:nvSpPr>
        <p:spPr>
          <a:xfrm>
            <a:off x="13719910" y="4469610"/>
            <a:ext cx="1723877" cy="827177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D00772A-D31D-4499-AE13-56C37056570A}"/>
              </a:ext>
            </a:extLst>
          </p:cNvPr>
          <p:cNvSpPr txBox="1"/>
          <p:nvPr/>
        </p:nvSpPr>
        <p:spPr>
          <a:xfrm>
            <a:off x="13675188" y="4013070"/>
            <a:ext cx="5489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err="1">
                <a:solidFill>
                  <a:srgbClr val="00B0F0"/>
                </a:solidFill>
              </a:rPr>
              <a:t>Used</a:t>
            </a:r>
            <a:r>
              <a:rPr lang="it-IT" sz="2400" b="1" dirty="0">
                <a:solidFill>
                  <a:srgbClr val="00B0F0"/>
                </a:solidFill>
              </a:rPr>
              <a:t> </a:t>
            </a:r>
            <a:r>
              <a:rPr lang="it-IT" sz="2400" b="1" dirty="0" err="1">
                <a:solidFill>
                  <a:srgbClr val="00B0F0"/>
                </a:solidFill>
              </a:rPr>
              <a:t>as</a:t>
            </a:r>
            <a:r>
              <a:rPr lang="it-IT" sz="2400" b="1" dirty="0">
                <a:solidFill>
                  <a:srgbClr val="00B0F0"/>
                </a:solidFill>
              </a:rPr>
              <a:t> </a:t>
            </a:r>
            <a:r>
              <a:rPr lang="it-IT" sz="2400" b="1" dirty="0" err="1">
                <a:solidFill>
                  <a:srgbClr val="00B0F0"/>
                </a:solidFill>
              </a:rPr>
              <a:t>representative</a:t>
            </a:r>
            <a:r>
              <a:rPr lang="it-IT" sz="2400" b="1" dirty="0">
                <a:solidFill>
                  <a:srgbClr val="00B0F0"/>
                </a:solidFill>
              </a:rPr>
              <a:t> to be </a:t>
            </a:r>
            <a:r>
              <a:rPr lang="it-IT" sz="2400" b="1" dirty="0" err="1">
                <a:solidFill>
                  <a:srgbClr val="00B0F0"/>
                </a:solidFill>
              </a:rPr>
              <a:t>optimize</a:t>
            </a:r>
            <a:endParaRPr lang="it-IT" sz="2400" b="1" dirty="0">
              <a:solidFill>
                <a:srgbClr val="00B0F0"/>
              </a:solidFill>
            </a:endParaRPr>
          </a:p>
        </p:txBody>
      </p:sp>
      <p:sp>
        <p:nvSpPr>
          <p:cNvPr id="172" name="Rettangolo con angoli arrotondati 171">
            <a:extLst>
              <a:ext uri="{FF2B5EF4-FFF2-40B4-BE49-F238E27FC236}">
                <a16:creationId xmlns:a16="http://schemas.microsoft.com/office/drawing/2014/main" id="{4597A057-CBFB-48BB-A62F-9DC6A22A1582}"/>
              </a:ext>
            </a:extLst>
          </p:cNvPr>
          <p:cNvSpPr/>
          <p:nvPr/>
        </p:nvSpPr>
        <p:spPr>
          <a:xfrm>
            <a:off x="13747868" y="5739454"/>
            <a:ext cx="1723877" cy="2263474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3" name="CasellaDiTesto 172">
            <a:extLst>
              <a:ext uri="{FF2B5EF4-FFF2-40B4-BE49-F238E27FC236}">
                <a16:creationId xmlns:a16="http://schemas.microsoft.com/office/drawing/2014/main" id="{92277966-9F7E-43C1-A086-AB9D59F002B4}"/>
              </a:ext>
            </a:extLst>
          </p:cNvPr>
          <p:cNvSpPr txBox="1"/>
          <p:nvPr/>
        </p:nvSpPr>
        <p:spPr>
          <a:xfrm>
            <a:off x="15602926" y="6407152"/>
            <a:ext cx="19603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err="1">
                <a:solidFill>
                  <a:srgbClr val="00B0F0"/>
                </a:solidFill>
              </a:rPr>
              <a:t>Used</a:t>
            </a:r>
            <a:r>
              <a:rPr lang="it-IT" sz="2400" b="1" dirty="0">
                <a:solidFill>
                  <a:srgbClr val="00B0F0"/>
                </a:solidFill>
              </a:rPr>
              <a:t> to validate the optimization</a:t>
            </a:r>
          </a:p>
        </p:txBody>
      </p:sp>
      <p:sp>
        <p:nvSpPr>
          <p:cNvPr id="175" name="Rectangle: Rounded Corners 54">
            <a:extLst>
              <a:ext uri="{FF2B5EF4-FFF2-40B4-BE49-F238E27FC236}">
                <a16:creationId xmlns:a16="http://schemas.microsoft.com/office/drawing/2014/main" id="{C871140A-0BBA-42A5-A17F-E0B0D582C761}"/>
              </a:ext>
            </a:extLst>
          </p:cNvPr>
          <p:cNvSpPr>
            <a:spLocks noChangeAspect="1"/>
          </p:cNvSpPr>
          <p:nvPr/>
        </p:nvSpPr>
        <p:spPr>
          <a:xfrm>
            <a:off x="5803857" y="11011509"/>
            <a:ext cx="1591112" cy="98066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" name="TextBox 55">
            <a:extLst>
              <a:ext uri="{FF2B5EF4-FFF2-40B4-BE49-F238E27FC236}">
                <a16:creationId xmlns:a16="http://schemas.microsoft.com/office/drawing/2014/main" id="{DA0733DC-FCDC-48C4-8523-D826FE6D4618}"/>
              </a:ext>
            </a:extLst>
          </p:cNvPr>
          <p:cNvSpPr txBox="1">
            <a:spLocks noChangeAspect="1"/>
          </p:cNvSpPr>
          <p:nvPr/>
        </p:nvSpPr>
        <p:spPr>
          <a:xfrm>
            <a:off x="5780315" y="11011510"/>
            <a:ext cx="15253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Synthesis – NPs encapsulation</a:t>
            </a:r>
          </a:p>
        </p:txBody>
      </p:sp>
      <p:sp>
        <p:nvSpPr>
          <p:cNvPr id="177" name="CasellaDiTesto 176">
            <a:extLst>
              <a:ext uri="{FF2B5EF4-FFF2-40B4-BE49-F238E27FC236}">
                <a16:creationId xmlns:a16="http://schemas.microsoft.com/office/drawing/2014/main" id="{98A18901-307E-4AAF-9161-BF2AC7394BBD}"/>
              </a:ext>
            </a:extLst>
          </p:cNvPr>
          <p:cNvSpPr txBox="1"/>
          <p:nvPr/>
        </p:nvSpPr>
        <p:spPr>
          <a:xfrm>
            <a:off x="13827588" y="13538070"/>
            <a:ext cx="5489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err="1">
                <a:solidFill>
                  <a:srgbClr val="00B0F0"/>
                </a:solidFill>
              </a:rPr>
              <a:t>Used</a:t>
            </a:r>
            <a:r>
              <a:rPr lang="it-IT" sz="2400" b="1" dirty="0">
                <a:solidFill>
                  <a:srgbClr val="00B0F0"/>
                </a:solidFill>
              </a:rPr>
              <a:t> </a:t>
            </a:r>
            <a:r>
              <a:rPr lang="it-IT" sz="2400" b="1" dirty="0" err="1">
                <a:solidFill>
                  <a:srgbClr val="00B0F0"/>
                </a:solidFill>
              </a:rPr>
              <a:t>as</a:t>
            </a:r>
            <a:r>
              <a:rPr lang="it-IT" sz="2400" b="1" dirty="0">
                <a:solidFill>
                  <a:srgbClr val="00B0F0"/>
                </a:solidFill>
              </a:rPr>
              <a:t> </a:t>
            </a:r>
            <a:r>
              <a:rPr lang="it-IT" sz="2400" b="1" dirty="0" err="1">
                <a:solidFill>
                  <a:srgbClr val="00B0F0"/>
                </a:solidFill>
              </a:rPr>
              <a:t>representative</a:t>
            </a:r>
            <a:r>
              <a:rPr lang="it-IT" sz="2400" b="1" dirty="0">
                <a:solidFill>
                  <a:srgbClr val="00B0F0"/>
                </a:solidFill>
              </a:rPr>
              <a:t> to be </a:t>
            </a:r>
            <a:r>
              <a:rPr lang="it-IT" sz="2400" b="1" dirty="0" err="1">
                <a:solidFill>
                  <a:srgbClr val="00B0F0"/>
                </a:solidFill>
              </a:rPr>
              <a:t>optimize</a:t>
            </a:r>
            <a:endParaRPr lang="it-IT" sz="2400" b="1" dirty="0">
              <a:solidFill>
                <a:srgbClr val="00B0F0"/>
              </a:solidFill>
            </a:endParaRPr>
          </a:p>
        </p:txBody>
      </p:sp>
      <p:sp>
        <p:nvSpPr>
          <p:cNvPr id="178" name="CasellaDiTesto 177">
            <a:extLst>
              <a:ext uri="{FF2B5EF4-FFF2-40B4-BE49-F238E27FC236}">
                <a16:creationId xmlns:a16="http://schemas.microsoft.com/office/drawing/2014/main" id="{4883A003-58E7-40BE-89F7-D6D256E4A304}"/>
              </a:ext>
            </a:extLst>
          </p:cNvPr>
          <p:cNvSpPr txBox="1"/>
          <p:nvPr/>
        </p:nvSpPr>
        <p:spPr>
          <a:xfrm>
            <a:off x="15769989" y="15540059"/>
            <a:ext cx="19603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err="1">
                <a:solidFill>
                  <a:srgbClr val="00B0F0"/>
                </a:solidFill>
              </a:rPr>
              <a:t>Used</a:t>
            </a:r>
            <a:r>
              <a:rPr lang="it-IT" sz="2400" b="1" dirty="0">
                <a:solidFill>
                  <a:srgbClr val="00B0F0"/>
                </a:solidFill>
              </a:rPr>
              <a:t> to validate the optimization</a:t>
            </a:r>
          </a:p>
        </p:txBody>
      </p:sp>
    </p:spTree>
    <p:extLst>
      <p:ext uri="{BB962C8B-B14F-4D97-AF65-F5344CB8AC3E}">
        <p14:creationId xmlns:p14="http://schemas.microsoft.com/office/powerpoint/2010/main" val="3818047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4444</TotalTime>
  <Words>289</Words>
  <Application>Microsoft Office PowerPoint</Application>
  <PresentationFormat>Custom</PresentationFormat>
  <Paragraphs>81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Kick-off Meeting  Milan - Italy 23-24 January 2024</dc:title>
  <dc:creator>Project Hub 360</dc:creator>
  <cp:lastModifiedBy>Ben Murray</cp:lastModifiedBy>
  <cp:revision>85</cp:revision>
  <dcterms:created xsi:type="dcterms:W3CDTF">2023-11-29T08:53:47Z</dcterms:created>
  <dcterms:modified xsi:type="dcterms:W3CDTF">2024-05-20T08:37:36Z</dcterms:modified>
</cp:coreProperties>
</file>